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handoutMasterIdLst>
    <p:handoutMasterId r:id="rId48"/>
  </p:handoutMasterIdLst>
  <p:sldIdLst>
    <p:sldId id="257" r:id="rId2"/>
    <p:sldId id="343" r:id="rId3"/>
    <p:sldId id="356" r:id="rId4"/>
    <p:sldId id="318" r:id="rId5"/>
    <p:sldId id="316" r:id="rId6"/>
    <p:sldId id="317" r:id="rId7"/>
    <p:sldId id="315" r:id="rId8"/>
    <p:sldId id="312" r:id="rId9"/>
    <p:sldId id="313" r:id="rId10"/>
    <p:sldId id="314" r:id="rId11"/>
    <p:sldId id="295" r:id="rId12"/>
    <p:sldId id="341" r:id="rId13"/>
    <p:sldId id="354" r:id="rId14"/>
    <p:sldId id="344" r:id="rId15"/>
    <p:sldId id="284" r:id="rId16"/>
    <p:sldId id="305" r:id="rId17"/>
    <p:sldId id="283" r:id="rId18"/>
    <p:sldId id="332" r:id="rId19"/>
    <p:sldId id="322" r:id="rId20"/>
    <p:sldId id="324" r:id="rId21"/>
    <p:sldId id="331" r:id="rId22"/>
    <p:sldId id="326" r:id="rId23"/>
    <p:sldId id="325" r:id="rId24"/>
    <p:sldId id="330" r:id="rId25"/>
    <p:sldId id="329" r:id="rId26"/>
    <p:sldId id="294" r:id="rId27"/>
    <p:sldId id="277" r:id="rId28"/>
    <p:sldId id="278" r:id="rId29"/>
    <p:sldId id="298" r:id="rId30"/>
    <p:sldId id="290" r:id="rId31"/>
    <p:sldId id="299" r:id="rId32"/>
    <p:sldId id="301" r:id="rId33"/>
    <p:sldId id="300" r:id="rId34"/>
    <p:sldId id="304" r:id="rId35"/>
    <p:sldId id="337" r:id="rId36"/>
    <p:sldId id="334" r:id="rId37"/>
    <p:sldId id="335" r:id="rId38"/>
    <p:sldId id="338" r:id="rId39"/>
    <p:sldId id="348" r:id="rId40"/>
    <p:sldId id="352" r:id="rId41"/>
    <p:sldId id="353" r:id="rId42"/>
    <p:sldId id="321" r:id="rId43"/>
    <p:sldId id="319" r:id="rId44"/>
    <p:sldId id="320" r:id="rId45"/>
    <p:sldId id="355" r:id="rId46"/>
  </p:sldIdLst>
  <p:sldSz cx="12192000" cy="6858000"/>
  <p:notesSz cx="6797675" cy="9926638"/>
  <p:embeddedFontLst>
    <p:embeddedFont>
      <p:font typeface="Calibri" panose="020F0502020204030204" pitchFamily="34" charset="0"/>
      <p:regular r:id="rId49"/>
      <p:bold r:id="rId50"/>
      <p:italic r:id="rId51"/>
      <p:boldItalic r:id="rId52"/>
    </p:embeddedFont>
    <p:embeddedFont>
      <p:font typeface="Titillium" panose="00000500000000000000" pitchFamily="50" charset="0"/>
      <p:regular r:id="rId53"/>
      <p:bold r:id="rId54"/>
      <p:italic r:id="rId55"/>
      <p:boldItalic r:id="rId56"/>
    </p:embeddedFont>
    <p:embeddedFont>
      <p:font typeface="Ubuntu" panose="020B0604020202020204" charset="0"/>
      <p:regular r:id="rId57"/>
      <p:bold r:id="rId58"/>
      <p:italic r:id="rId59"/>
      <p:boldItalic r:id="rId60"/>
    </p:embeddedFont>
    <p:embeddedFont>
      <p:font typeface="Wingdings 3" panose="05040102010807070707" pitchFamily="18" charset="2"/>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1912" userDrawn="1">
          <p15:clr>
            <a:srgbClr val="000000"/>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CD"/>
    <a:srgbClr val="FF0000"/>
    <a:srgbClr val="FF3399"/>
    <a:srgbClr val="1F2025"/>
    <a:srgbClr val="6A6F7E"/>
    <a:srgbClr val="990099"/>
    <a:srgbClr val="FAC090"/>
    <a:srgbClr val="984807"/>
    <a:srgbClr val="F79646"/>
    <a:srgbClr val="3537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2" autoAdjust="0"/>
    <p:restoredTop sz="87550" autoAdjust="0"/>
  </p:normalViewPr>
  <p:slideViewPr>
    <p:cSldViewPr snapToGrid="0">
      <p:cViewPr varScale="1">
        <p:scale>
          <a:sx n="63" d="100"/>
          <a:sy n="63" d="100"/>
        </p:scale>
        <p:origin x="852" y="78"/>
      </p:cViewPr>
      <p:guideLst>
        <p:guide orient="horz" pos="3634"/>
        <p:guide pos="191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4522"/>
    </p:cViewPr>
  </p:sorterViewPr>
  <p:notesViewPr>
    <p:cSldViewPr snapToGrid="0">
      <p:cViewPr varScale="1">
        <p:scale>
          <a:sx n="45" d="100"/>
          <a:sy n="45" d="100"/>
        </p:scale>
        <p:origin x="1916"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ad.monash.edu\home\User052\pdanaher\Documents\DATUM\ThinkTV\Media%20channel_STvsL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5.xml.rels><?xml version="1.0" encoding="UTF-8" standalone="yes"?>
<Relationships xmlns="http://schemas.openxmlformats.org/package/2006/relationships"><Relationship Id="rId3" Type="http://schemas.openxmlformats.org/officeDocument/2006/relationships/oleObject" Target="https://insidemedia.sharepoint.com/sites/WavemakerIQ/Shared%20Documents/Benchmarking/Thinkbox%20-%20Benchmarking%20master%20file%20dc.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dirty="0">
                <a:solidFill>
                  <a:schemeClr val="tx1"/>
                </a:solidFill>
                <a:latin typeface="+mj-lt"/>
              </a:rPr>
              <a:t>Short-term vs long-term ROI</a:t>
            </a:r>
          </a:p>
        </c:rich>
      </c:tx>
      <c:layout>
        <c:manualLayout>
          <c:xMode val="edge"/>
          <c:yMode val="edge"/>
          <c:x val="1.1060178831957373E-2"/>
          <c:y val="2.8212406444990765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1.4951726452007763E-2"/>
          <c:y val="2.0490634161507915E-2"/>
          <c:w val="0.97009654709598447"/>
          <c:h val="0.89985616383504485"/>
        </c:manualLayout>
      </c:layout>
      <c:scatterChart>
        <c:scatterStyle val="lineMarker"/>
        <c:varyColors val="0"/>
        <c:ser>
          <c:idx val="0"/>
          <c:order val="0"/>
          <c:tx>
            <c:strRef>
              <c:f>Sheet2!$E$1</c:f>
              <c:strCache>
                <c:ptCount val="1"/>
                <c:pt idx="0">
                  <c:v>ROI_LT</c:v>
                </c:pt>
              </c:strCache>
            </c:strRef>
          </c:tx>
          <c:spPr>
            <a:ln w="28575" cap="rnd">
              <a:noFill/>
              <a:round/>
            </a:ln>
            <a:effectLst/>
          </c:spPr>
          <c:marker>
            <c:symbol val="circle"/>
            <c:size val="9"/>
            <c:spPr>
              <a:solidFill>
                <a:schemeClr val="accent1"/>
              </a:solidFill>
              <a:ln w="9525">
                <a:noFill/>
              </a:ln>
              <a:effectLst/>
            </c:spPr>
          </c:marker>
          <c:dPt>
            <c:idx val="8"/>
            <c:marker>
              <c:symbol val="circle"/>
              <c:size val="9"/>
              <c:spPr>
                <a:solidFill>
                  <a:schemeClr val="tx2"/>
                </a:solidFill>
                <a:ln w="9525">
                  <a:noFill/>
                </a:ln>
                <a:effectLst/>
              </c:spPr>
            </c:marker>
            <c:bubble3D val="0"/>
            <c:extLst>
              <c:ext xmlns:c16="http://schemas.microsoft.com/office/drawing/2014/chart" uri="{C3380CC4-5D6E-409C-BE32-E72D297353CC}">
                <c16:uniqueId val="{00000000-707B-4620-A820-648C3C6100B6}"/>
              </c:ext>
            </c:extLst>
          </c:dPt>
          <c:dLbls>
            <c:dLbl>
              <c:idx val="0"/>
              <c:tx>
                <c:rich>
                  <a:bodyPr/>
                  <a:lstStyle/>
                  <a:p>
                    <a:r>
                      <a:rPr lang="en-US"/>
                      <a:t>Cinema</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7B-4620-A820-648C3C6100B6}"/>
                </c:ext>
              </c:extLst>
            </c:dLbl>
            <c:dLbl>
              <c:idx val="1"/>
              <c:layout>
                <c:manualLayout>
                  <c:x val="8.5347629376763684E-3"/>
                  <c:y val="2.137704808200127E-2"/>
                </c:manualLayout>
              </c:layout>
              <c:tx>
                <c:rich>
                  <a:bodyPr/>
                  <a:lstStyle/>
                  <a:p>
                    <a:r>
                      <a:rPr lang="en-US" dirty="0"/>
                      <a:t>Digital display</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7B-4620-A820-648C3C6100B6}"/>
                </c:ext>
              </c:extLst>
            </c:dLbl>
            <c:dLbl>
              <c:idx val="2"/>
              <c:layout>
                <c:manualLayout>
                  <c:x val="-8.9786756453423128E-3"/>
                  <c:y val="-5.4127191227814953E-2"/>
                </c:manualLayout>
              </c:layout>
              <c:tx>
                <c:rich>
                  <a:bodyPr/>
                  <a:lstStyle/>
                  <a:p>
                    <a:r>
                      <a:rPr lang="en-US" dirty="0"/>
                      <a:t>Digital video</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7B-4620-A820-648C3C6100B6}"/>
                </c:ext>
              </c:extLst>
            </c:dLbl>
            <c:dLbl>
              <c:idx val="3"/>
              <c:tx>
                <c:rich>
                  <a:bodyPr/>
                  <a:lstStyle/>
                  <a:p>
                    <a:r>
                      <a:rPr lang="en-US"/>
                      <a:t>OOH</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7B-4620-A820-648C3C6100B6}"/>
                </c:ext>
              </c:extLst>
            </c:dLbl>
            <c:dLbl>
              <c:idx val="4"/>
              <c:tx>
                <c:rich>
                  <a:bodyPr/>
                  <a:lstStyle/>
                  <a:p>
                    <a:r>
                      <a:rPr lang="en-US"/>
                      <a:t>Print</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7B-4620-A820-648C3C6100B6}"/>
                </c:ext>
              </c:extLst>
            </c:dLbl>
            <c:dLbl>
              <c:idx val="5"/>
              <c:tx>
                <c:rich>
                  <a:bodyPr/>
                  <a:lstStyle/>
                  <a:p>
                    <a:r>
                      <a:rPr lang="en-US"/>
                      <a:t>Radio</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7B-4620-A820-648C3C6100B6}"/>
                </c:ext>
              </c:extLst>
            </c:dLbl>
            <c:dLbl>
              <c:idx val="6"/>
              <c:layout>
                <c:manualLayout>
                  <c:x val="-9.9255565888284776E-3"/>
                  <c:y val="5.6503326080459271E-2"/>
                </c:manualLayout>
              </c:layout>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n-lt"/>
                        <a:ea typeface="+mn-ea"/>
                        <a:cs typeface="+mn-cs"/>
                      </a:defRPr>
                    </a:pPr>
                    <a:r>
                      <a:rPr lang="en-US" sz="1100">
                        <a:solidFill>
                          <a:schemeClr val="tx1"/>
                        </a:solidFill>
                      </a:rPr>
                      <a:t>Search</a:t>
                    </a:r>
                  </a:p>
                </c:rich>
              </c:tx>
              <c:spPr>
                <a:solidFill>
                  <a:sysClr val="window" lastClr="FFFFFF"/>
                </a:solidFill>
                <a:ln w="12700">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707B-4620-A820-648C3C6100B6}"/>
                </c:ext>
              </c:extLst>
            </c:dLbl>
            <c:dLbl>
              <c:idx val="7"/>
              <c:layout>
                <c:manualLayout>
                  <c:x val="-1.1111111111111112E-2"/>
                  <c:y val="-7.870370370370379E-2"/>
                </c:manualLayout>
              </c:layout>
              <c:tx>
                <c:rich>
                  <a:bodyPr/>
                  <a:lstStyle/>
                  <a:p>
                    <a:r>
                      <a:rPr lang="en-US" dirty="0"/>
                      <a:t>Social </a:t>
                    </a:r>
                    <a:r>
                      <a:rPr lang="en-US"/>
                      <a:t>(Facebook)</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7B-4620-A820-648C3C6100B6}"/>
                </c:ext>
              </c:extLst>
            </c:dLbl>
            <c:dLbl>
              <c:idx val="8"/>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n-lt"/>
                        <a:ea typeface="+mn-ea"/>
                        <a:cs typeface="+mn-cs"/>
                      </a:defRPr>
                    </a:pPr>
                    <a:r>
                      <a:rPr lang="en-US" sz="1100">
                        <a:solidFill>
                          <a:schemeClr val="tx1"/>
                        </a:solidFill>
                      </a:rPr>
                      <a:t>Total TV</a:t>
                    </a:r>
                  </a:p>
                </c:rich>
              </c:tx>
              <c:spPr>
                <a:solidFill>
                  <a:sysClr val="window" lastClr="FFFFFF"/>
                </a:solidFill>
                <a:ln w="12700">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707B-4620-A820-648C3C6100B6}"/>
                </c:ext>
              </c:extLst>
            </c:dLbl>
            <c:dLbl>
              <c:idx val="9"/>
              <c:layout>
                <c:manualLayout>
                  <c:x val="-0.13692480359147033"/>
                  <c:y val="3.6084794151875974E-3"/>
                </c:manualLayout>
              </c:layout>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j-lt"/>
                        <a:ea typeface="+mn-ea"/>
                        <a:cs typeface="+mn-cs"/>
                      </a:defRPr>
                    </a:pPr>
                    <a:r>
                      <a:rPr lang="en-US" sz="1100" b="0">
                        <a:solidFill>
                          <a:schemeClr val="tx1"/>
                        </a:solidFill>
                        <a:latin typeface="+mj-lt"/>
                      </a:rPr>
                      <a:t>Average</a:t>
                    </a:r>
                  </a:p>
                </c:rich>
              </c:tx>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707B-4620-A820-648C3C6100B6}"/>
                </c:ext>
              </c:extLst>
            </c:dLbl>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Sheet2!$D$2:$D$11</c:f>
              <c:numCache>
                <c:formatCode>0.0</c:formatCode>
                <c:ptCount val="10"/>
                <c:pt idx="0">
                  <c:v>3.5</c:v>
                </c:pt>
                <c:pt idx="1">
                  <c:v>4</c:v>
                </c:pt>
                <c:pt idx="2">
                  <c:v>4.2</c:v>
                </c:pt>
                <c:pt idx="3">
                  <c:v>3.7</c:v>
                </c:pt>
                <c:pt idx="4">
                  <c:v>3.6</c:v>
                </c:pt>
                <c:pt idx="5">
                  <c:v>3.8</c:v>
                </c:pt>
                <c:pt idx="6">
                  <c:v>4.5</c:v>
                </c:pt>
                <c:pt idx="7">
                  <c:v>4.0999999999999996</c:v>
                </c:pt>
                <c:pt idx="8">
                  <c:v>4.5</c:v>
                </c:pt>
                <c:pt idx="9">
                  <c:v>4.0999999999999996</c:v>
                </c:pt>
              </c:numCache>
            </c:numRef>
          </c:xVal>
          <c:yVal>
            <c:numRef>
              <c:f>Sheet2!$E$2:$E$11</c:f>
              <c:numCache>
                <c:formatCode>0.0</c:formatCode>
                <c:ptCount val="10"/>
                <c:pt idx="0">
                  <c:v>10.4</c:v>
                </c:pt>
                <c:pt idx="1">
                  <c:v>11.2</c:v>
                </c:pt>
                <c:pt idx="2">
                  <c:v>13.2</c:v>
                </c:pt>
                <c:pt idx="3">
                  <c:v>13.7</c:v>
                </c:pt>
                <c:pt idx="4">
                  <c:v>9.1999999999999993</c:v>
                </c:pt>
                <c:pt idx="5">
                  <c:v>10</c:v>
                </c:pt>
                <c:pt idx="6">
                  <c:v>12.4</c:v>
                </c:pt>
                <c:pt idx="7">
                  <c:v>14.1</c:v>
                </c:pt>
                <c:pt idx="8">
                  <c:v>19</c:v>
                </c:pt>
                <c:pt idx="9">
                  <c:v>13.3</c:v>
                </c:pt>
              </c:numCache>
            </c:numRef>
          </c:yVal>
          <c:smooth val="0"/>
          <c:extLst>
            <c:ext xmlns:c16="http://schemas.microsoft.com/office/drawing/2014/chart" uri="{C3380CC4-5D6E-409C-BE32-E72D297353CC}">
              <c16:uniqueId val="{0000000A-707B-4620-A820-648C3C6100B6}"/>
            </c:ext>
          </c:extLst>
        </c:ser>
        <c:dLbls>
          <c:showLegendKey val="0"/>
          <c:showVal val="0"/>
          <c:showCatName val="0"/>
          <c:showSerName val="0"/>
          <c:showPercent val="0"/>
          <c:showBubbleSize val="0"/>
        </c:dLbls>
        <c:axId val="894938552"/>
        <c:axId val="894936584"/>
      </c:scatterChart>
      <c:valAx>
        <c:axId val="894938552"/>
        <c:scaling>
          <c:orientation val="minMax"/>
          <c:max val="5"/>
          <c:min val="3"/>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AU" sz="1100" b="1" dirty="0">
                    <a:solidFill>
                      <a:schemeClr val="tx1"/>
                    </a:solidFill>
                  </a:rPr>
                  <a:t>Short-term ROI</a:t>
                </a:r>
              </a:p>
            </c:rich>
          </c:tx>
          <c:layout>
            <c:manualLayout>
              <c:xMode val="edge"/>
              <c:yMode val="edge"/>
              <c:x val="0.50083858540551451"/>
              <c:y val="0.9557210119195415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4936584"/>
        <c:crossesAt val="13.3"/>
        <c:crossBetween val="midCat"/>
        <c:majorUnit val="0.25"/>
      </c:valAx>
      <c:valAx>
        <c:axId val="894936584"/>
        <c:scaling>
          <c:orientation val="minMax"/>
          <c:min val="6"/>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4938552"/>
        <c:crossesAt val="4.099999999999999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78369676530185E-2"/>
          <c:y val="5.9621451811079994E-2"/>
          <c:w val="0.95099840418238446"/>
          <c:h val="0.7259030187374742"/>
        </c:manualLayout>
      </c:layout>
      <c:scatterChart>
        <c:scatterStyle val="lineMarker"/>
        <c:varyColors val="0"/>
        <c:ser>
          <c:idx val="0"/>
          <c:order val="0"/>
          <c:tx>
            <c:strRef>
              <c:f>Tabelle1!$B$1</c:f>
              <c:strCache>
                <c:ptCount val="1"/>
                <c:pt idx="0">
                  <c:v>TV on TV Screen</c:v>
                </c:pt>
              </c:strCache>
            </c:strRef>
          </c:tx>
          <c:spPr>
            <a:ln w="25400" cap="rnd">
              <a:noFill/>
              <a:round/>
            </a:ln>
            <a:effectLst/>
          </c:spPr>
          <c:marker>
            <c:symbol val="circle"/>
            <c:size val="2"/>
            <c:spPr>
              <a:solidFill>
                <a:schemeClr val="accent1"/>
              </a:solidFill>
              <a:ln w="101600">
                <a:solidFill>
                  <a:schemeClr val="accent1"/>
                </a:solidFill>
              </a:ln>
              <a:effectLst/>
            </c:spPr>
          </c:marker>
          <c:trendline>
            <c:spPr>
              <a:ln w="38100" cap="rnd">
                <a:solidFill>
                  <a:schemeClr val="accent1"/>
                </a:solidFill>
                <a:prstDash val="solid"/>
              </a:ln>
              <a:effectLst/>
            </c:spPr>
            <c:trendlineType val="power"/>
            <c:dispRSqr val="0"/>
            <c:dispEq val="0"/>
          </c:trendline>
          <c:xVal>
            <c:numRef>
              <c:f>Tabelle1!$A$2:$A$30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xVal>
          <c:yVal>
            <c:numRef>
              <c:f>Tabelle1!$B$2:$B$30</c:f>
              <c:numCache>
                <c:formatCode>General</c:formatCode>
                <c:ptCount val="29"/>
                <c:pt idx="0" formatCode="0">
                  <c:v>129</c:v>
                </c:pt>
                <c:pt idx="28" formatCode="0">
                  <c:v>114</c:v>
                </c:pt>
              </c:numCache>
            </c:numRef>
          </c:yVal>
          <c:smooth val="0"/>
          <c:extLst>
            <c:ext xmlns:c16="http://schemas.microsoft.com/office/drawing/2014/chart" uri="{C3380CC4-5D6E-409C-BE32-E72D297353CC}">
              <c16:uniqueId val="{00000002-50A9-483A-B1EC-DAE87914704B}"/>
            </c:ext>
          </c:extLst>
        </c:ser>
        <c:ser>
          <c:idx val="1"/>
          <c:order val="1"/>
          <c:tx>
            <c:strRef>
              <c:f>Tabelle1!$C$1</c:f>
              <c:strCache>
                <c:ptCount val="1"/>
                <c:pt idx="0">
                  <c:v>BVOD*</c:v>
                </c:pt>
              </c:strCache>
            </c:strRef>
          </c:tx>
          <c:spPr>
            <a:ln w="25400" cap="rnd">
              <a:noFill/>
              <a:round/>
            </a:ln>
            <a:effectLst/>
          </c:spPr>
          <c:marker>
            <c:symbol val="circle"/>
            <c:size val="2"/>
            <c:spPr>
              <a:solidFill>
                <a:schemeClr val="accent1">
                  <a:lumMod val="50000"/>
                </a:schemeClr>
              </a:solidFill>
              <a:ln w="101600">
                <a:solidFill>
                  <a:schemeClr val="accent1">
                    <a:lumMod val="50000"/>
                  </a:schemeClr>
                </a:solidFill>
              </a:ln>
              <a:effectLst/>
            </c:spPr>
          </c:marker>
          <c:trendline>
            <c:spPr>
              <a:ln w="19050" cap="rnd">
                <a:solidFill>
                  <a:schemeClr val="accent2"/>
                </a:solidFill>
                <a:prstDash val="sysDot"/>
              </a:ln>
              <a:effectLst/>
            </c:spPr>
            <c:trendlineType val="power"/>
            <c:dispRSqr val="0"/>
            <c:dispEq val="0"/>
          </c:trendline>
          <c:trendline>
            <c:spPr>
              <a:ln w="38100" cap="rnd">
                <a:solidFill>
                  <a:schemeClr val="accent1">
                    <a:lumMod val="50000"/>
                  </a:schemeClr>
                </a:solidFill>
                <a:prstDash val="solid"/>
                <a:tailEnd type="oval" w="lg" len="lg"/>
              </a:ln>
              <a:effectLst/>
            </c:spPr>
            <c:trendlineType val="power"/>
            <c:dispRSqr val="0"/>
            <c:dispEq val="0"/>
          </c:trendline>
          <c:xVal>
            <c:numRef>
              <c:f>Tabelle1!$A$2:$A$30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xVal>
          <c:yVal>
            <c:numRef>
              <c:f>Tabelle1!$C$2:$C$30</c:f>
              <c:numCache>
                <c:formatCode>General</c:formatCode>
                <c:ptCount val="29"/>
                <c:pt idx="0" formatCode="0">
                  <c:v>138</c:v>
                </c:pt>
                <c:pt idx="28" formatCode="0">
                  <c:v>115</c:v>
                </c:pt>
              </c:numCache>
            </c:numRef>
          </c:yVal>
          <c:smooth val="0"/>
          <c:extLst>
            <c:ext xmlns:c16="http://schemas.microsoft.com/office/drawing/2014/chart" uri="{C3380CC4-5D6E-409C-BE32-E72D297353CC}">
              <c16:uniqueId val="{00000006-50A9-483A-B1EC-DAE87914704B}"/>
            </c:ext>
          </c:extLst>
        </c:ser>
        <c:ser>
          <c:idx val="2"/>
          <c:order val="2"/>
          <c:tx>
            <c:strRef>
              <c:f>Tabelle1!$D$1</c:f>
              <c:strCache>
                <c:ptCount val="1"/>
                <c:pt idx="0">
                  <c:v>YouTube on Mobile</c:v>
                </c:pt>
              </c:strCache>
            </c:strRef>
          </c:tx>
          <c:spPr>
            <a:ln w="25400" cap="rnd">
              <a:noFill/>
              <a:round/>
            </a:ln>
            <a:effectLst/>
            <a:extLst>
              <a:ext uri="{91240B29-F687-4F45-9708-019B960494DF}">
                <a14:hiddenLine xmlns:a14="http://schemas.microsoft.com/office/drawing/2010/main">
                  <a:noFill/>
                </a14:hiddenLine>
              </a:ext>
            </a:extLst>
          </c:spPr>
          <c:marker>
            <c:symbol val="circle"/>
            <c:size val="2"/>
            <c:spPr>
              <a:solidFill>
                <a:schemeClr val="tx1"/>
              </a:solidFill>
              <a:ln w="101600">
                <a:solidFill>
                  <a:schemeClr val="tx1"/>
                </a:solidFill>
              </a:ln>
              <a:effectLst/>
            </c:spPr>
          </c:marker>
          <c:dPt>
            <c:idx val="0"/>
            <c:marker>
              <c:symbol val="circle"/>
              <c:size val="2"/>
              <c:spPr>
                <a:solidFill>
                  <a:schemeClr val="tx1"/>
                </a:solidFill>
                <a:ln w="101600">
                  <a:solidFill>
                    <a:schemeClr val="tx1"/>
                  </a:solidFill>
                </a:ln>
                <a:effectLst/>
              </c:spPr>
            </c:marker>
            <c:bubble3D val="0"/>
            <c:spPr>
              <a:ln w="25400" cap="rnd">
                <a:noFill/>
                <a:round/>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8-50A9-483A-B1EC-DAE87914704B}"/>
              </c:ext>
            </c:extLst>
          </c:dPt>
          <c:dPt>
            <c:idx val="1"/>
            <c:marker>
              <c:symbol val="circle"/>
              <c:size val="2"/>
              <c:spPr>
                <a:solidFill>
                  <a:schemeClr val="tx1"/>
                </a:solidFill>
                <a:ln w="101600">
                  <a:solidFill>
                    <a:schemeClr val="tx1"/>
                  </a:solidFill>
                </a:ln>
                <a:effectLst/>
              </c:spPr>
            </c:marker>
            <c:bubble3D val="0"/>
            <c:spPr>
              <a:ln w="25400" cap="rnd">
                <a:noFill/>
                <a:round/>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A-50A9-483A-B1EC-DAE87914704B}"/>
              </c:ext>
            </c:extLst>
          </c:dPt>
          <c:dPt>
            <c:idx val="2"/>
            <c:marker>
              <c:symbol val="circle"/>
              <c:size val="2"/>
              <c:spPr>
                <a:solidFill>
                  <a:schemeClr val="tx1"/>
                </a:solidFill>
                <a:ln w="101600">
                  <a:solidFill>
                    <a:schemeClr val="tx1"/>
                  </a:solidFill>
                </a:ln>
                <a:effectLst/>
              </c:spPr>
            </c:marker>
            <c:bubble3D val="0"/>
            <c:spPr>
              <a:ln w="25400" cap="rnd">
                <a:noFill/>
                <a:round/>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C-50A9-483A-B1EC-DAE87914704B}"/>
              </c:ext>
            </c:extLst>
          </c:dPt>
          <c:dPt>
            <c:idx val="3"/>
            <c:marker>
              <c:symbol val="circle"/>
              <c:size val="2"/>
              <c:spPr>
                <a:solidFill>
                  <a:schemeClr val="tx1"/>
                </a:solidFill>
                <a:ln w="101600">
                  <a:solidFill>
                    <a:schemeClr val="tx1"/>
                  </a:solidFill>
                </a:ln>
                <a:effectLst/>
              </c:spPr>
            </c:marker>
            <c:bubble3D val="0"/>
            <c:spPr>
              <a:ln w="25400" cap="rnd">
                <a:noFill/>
                <a:round/>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E-50A9-483A-B1EC-DAE87914704B}"/>
              </c:ext>
            </c:extLst>
          </c:dPt>
          <c:trendline>
            <c:spPr>
              <a:ln w="38100" cap="rnd">
                <a:solidFill>
                  <a:schemeClr val="bg1">
                    <a:lumMod val="10000"/>
                  </a:schemeClr>
                </a:solidFill>
                <a:prstDash val="solid"/>
              </a:ln>
              <a:effectLst/>
            </c:spPr>
            <c:trendlineType val="power"/>
            <c:dispRSqr val="0"/>
            <c:dispEq val="0"/>
          </c:trendline>
          <c:xVal>
            <c:numRef>
              <c:f>Tabelle1!$A$2:$A$30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xVal>
          <c:yVal>
            <c:numRef>
              <c:f>Tabelle1!$D$2:$D$30</c:f>
              <c:numCache>
                <c:formatCode>General</c:formatCode>
                <c:ptCount val="29"/>
                <c:pt idx="0" formatCode="0">
                  <c:v>112</c:v>
                </c:pt>
                <c:pt idx="28" formatCode="0">
                  <c:v>99</c:v>
                </c:pt>
              </c:numCache>
            </c:numRef>
          </c:yVal>
          <c:smooth val="0"/>
          <c:extLst>
            <c:ext xmlns:c16="http://schemas.microsoft.com/office/drawing/2014/chart" uri="{C3380CC4-5D6E-409C-BE32-E72D297353CC}">
              <c16:uniqueId val="{00000010-50A9-483A-B1EC-DAE87914704B}"/>
            </c:ext>
          </c:extLst>
        </c:ser>
        <c:ser>
          <c:idx val="3"/>
          <c:order val="3"/>
          <c:tx>
            <c:strRef>
              <c:f>Tabelle1!$E$1</c:f>
              <c:strCache>
                <c:ptCount val="1"/>
                <c:pt idx="0">
                  <c:v>Facebook on Mobile</c:v>
                </c:pt>
              </c:strCache>
            </c:strRef>
          </c:tx>
          <c:spPr>
            <a:ln w="25400" cap="rnd">
              <a:noFill/>
              <a:round/>
            </a:ln>
            <a:effectLst/>
          </c:spPr>
          <c:marker>
            <c:symbol val="circle"/>
            <c:size val="2"/>
            <c:spPr>
              <a:solidFill>
                <a:schemeClr val="bg2"/>
              </a:solidFill>
              <a:ln w="101600">
                <a:solidFill>
                  <a:schemeClr val="bg2"/>
                </a:solidFill>
              </a:ln>
              <a:effectLst/>
            </c:spPr>
          </c:marker>
          <c:dPt>
            <c:idx val="0"/>
            <c:marker>
              <c:symbol val="circle"/>
              <c:size val="2"/>
              <c:spPr>
                <a:solidFill>
                  <a:schemeClr val="bg2"/>
                </a:solidFill>
                <a:ln w="101600">
                  <a:solidFill>
                    <a:schemeClr val="bg2"/>
                  </a:solidFill>
                </a:ln>
                <a:effectLst/>
              </c:spPr>
            </c:marker>
            <c:bubble3D val="0"/>
            <c:extLst>
              <c:ext xmlns:c16="http://schemas.microsoft.com/office/drawing/2014/chart" uri="{C3380CC4-5D6E-409C-BE32-E72D297353CC}">
                <c16:uniqueId val="{00000011-50A9-483A-B1EC-DAE87914704B}"/>
              </c:ext>
            </c:extLst>
          </c:dPt>
          <c:trendline>
            <c:spPr>
              <a:ln w="50800" cap="rnd" cmpd="sng">
                <a:solidFill>
                  <a:schemeClr val="bg2"/>
                </a:solidFill>
                <a:prstDash val="solid"/>
              </a:ln>
              <a:effectLst/>
            </c:spPr>
            <c:trendlineType val="power"/>
            <c:dispRSqr val="0"/>
            <c:dispEq val="0"/>
          </c:trendline>
          <c:xVal>
            <c:numRef>
              <c:f>Tabelle1!$A$2:$A$30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xVal>
          <c:yVal>
            <c:numRef>
              <c:f>Tabelle1!$E$2:$E$30</c:f>
              <c:numCache>
                <c:formatCode>General</c:formatCode>
                <c:ptCount val="29"/>
                <c:pt idx="0" formatCode="0">
                  <c:v>100</c:v>
                </c:pt>
                <c:pt idx="28" formatCode="0">
                  <c:v>92</c:v>
                </c:pt>
              </c:numCache>
            </c:numRef>
          </c:yVal>
          <c:smooth val="0"/>
          <c:extLst>
            <c:ext xmlns:c16="http://schemas.microsoft.com/office/drawing/2014/chart" uri="{C3380CC4-5D6E-409C-BE32-E72D297353CC}">
              <c16:uniqueId val="{00000013-50A9-483A-B1EC-DAE87914704B}"/>
            </c:ext>
          </c:extLst>
        </c:ser>
        <c:dLbls>
          <c:showLegendKey val="0"/>
          <c:showVal val="0"/>
          <c:showCatName val="0"/>
          <c:showSerName val="0"/>
          <c:showPercent val="0"/>
          <c:showBubbleSize val="0"/>
        </c:dLbls>
        <c:axId val="554668352"/>
        <c:axId val="554668744"/>
      </c:scatterChart>
      <c:valAx>
        <c:axId val="554668352"/>
        <c:scaling>
          <c:orientation val="minMax"/>
          <c:max val="29"/>
          <c:min val="1"/>
        </c:scaling>
        <c:delete val="1"/>
        <c:axPos val="b"/>
        <c:numFmt formatCode="General" sourceLinked="1"/>
        <c:majorTickMark val="out"/>
        <c:minorTickMark val="none"/>
        <c:tickLblPos val="nextTo"/>
        <c:crossAx val="554668744"/>
        <c:crosses val="autoZero"/>
        <c:crossBetween val="midCat"/>
        <c:majorUnit val="4"/>
      </c:valAx>
      <c:valAx>
        <c:axId val="554668744"/>
        <c:scaling>
          <c:orientation val="minMax"/>
          <c:max val="140"/>
          <c:min val="90"/>
        </c:scaling>
        <c:delete val="0"/>
        <c:axPos val="l"/>
        <c:majorGridlines>
          <c:spPr>
            <a:ln w="3175" cap="flat" cmpd="sng" algn="ctr">
              <a:solidFill>
                <a:schemeClr val="bg2">
                  <a:lumMod val="90000"/>
                </a:schemeClr>
              </a:solidFill>
              <a:prstDash val="solid"/>
              <a:round/>
            </a:ln>
            <a:effectLst/>
          </c:spPr>
        </c:majorGridlines>
        <c:numFmt formatCode="0" sourceLinked="1"/>
        <c:majorTickMark val="none"/>
        <c:minorTickMark val="none"/>
        <c:tickLblPos val="nextTo"/>
        <c:spPr>
          <a:noFill/>
          <a:ln>
            <a:noFill/>
            <a:prstDash val="dash"/>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54668352"/>
        <c:crosses val="autoZero"/>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77032186727941E-2"/>
          <c:y val="3.573534019404602E-2"/>
          <c:w val="0.94072205617272209"/>
          <c:h val="0.72352721524596086"/>
        </c:manualLayout>
      </c:layout>
      <c:barChart>
        <c:barDir val="col"/>
        <c:grouping val="clustered"/>
        <c:varyColors val="0"/>
        <c:ser>
          <c:idx val="0"/>
          <c:order val="0"/>
          <c:tx>
            <c:strRef>
              <c:f>Tabelle1!$B$1</c:f>
              <c:strCache>
                <c:ptCount val="1"/>
                <c:pt idx="0">
                  <c:v>Short-term ROI</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DB21-4FD4-9F7F-C8694BF7C598}"/>
              </c:ext>
            </c:extLst>
          </c:dPt>
          <c:dPt>
            <c:idx val="1"/>
            <c:invertIfNegative val="0"/>
            <c:bubble3D val="0"/>
            <c:spPr>
              <a:solidFill>
                <a:schemeClr val="tx1"/>
              </a:solidFill>
              <a:ln>
                <a:noFill/>
              </a:ln>
              <a:effectLst/>
            </c:spPr>
            <c:extLst>
              <c:ext xmlns:c16="http://schemas.microsoft.com/office/drawing/2014/chart" uri="{C3380CC4-5D6E-409C-BE32-E72D297353CC}">
                <c16:uniqueId val="{00000003-DB21-4FD4-9F7F-C8694BF7C5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FMCG 2011/2012</c:v>
                </c:pt>
                <c:pt idx="1">
                  <c:v>Confectionery &amp; Cosmetics 2014</c:v>
                </c:pt>
                <c:pt idx="2">
                  <c:v>FMCG 2017</c:v>
                </c:pt>
              </c:strCache>
            </c:strRef>
          </c:cat>
          <c:val>
            <c:numRef>
              <c:f>Tabelle1!$B$2:$B$4</c:f>
              <c:numCache>
                <c:formatCode>General</c:formatCode>
                <c:ptCount val="3"/>
                <c:pt idx="0">
                  <c:v>1.1499999999999999</c:v>
                </c:pt>
                <c:pt idx="1">
                  <c:v>1.0900000000000001</c:v>
                </c:pt>
                <c:pt idx="2">
                  <c:v>1.1299999999999999</c:v>
                </c:pt>
              </c:numCache>
            </c:numRef>
          </c:val>
          <c:extLst>
            <c:ext xmlns:c16="http://schemas.microsoft.com/office/drawing/2014/chart" uri="{C3380CC4-5D6E-409C-BE32-E72D297353CC}">
              <c16:uniqueId val="{00000004-DB21-4FD4-9F7F-C8694BF7C598}"/>
            </c:ext>
          </c:extLst>
        </c:ser>
        <c:ser>
          <c:idx val="1"/>
          <c:order val="1"/>
          <c:tx>
            <c:strRef>
              <c:f>Tabelle1!$C$1</c:f>
              <c:strCache>
                <c:ptCount val="1"/>
                <c:pt idx="0">
                  <c:v>Long-term ROI</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DB21-4FD4-9F7F-C8694BF7C59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8-DB21-4FD4-9F7F-C8694BF7C598}"/>
              </c:ext>
            </c:extLst>
          </c:dPt>
          <c:dLbls>
            <c:dLbl>
              <c:idx val="0"/>
              <c:layout>
                <c:manualLayout>
                  <c:x val="0"/>
                  <c:y val="0.274974162834298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21-4FD4-9F7F-C8694BF7C598}"/>
                </c:ext>
              </c:extLst>
            </c:dLbl>
            <c:dLbl>
              <c:idx val="1"/>
              <c:layout>
                <c:manualLayout>
                  <c:x val="-6.7042910930434747E-17"/>
                  <c:y val="0.24077558924412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21-4FD4-9F7F-C8694BF7C598}"/>
                </c:ext>
              </c:extLst>
            </c:dLbl>
            <c:dLbl>
              <c:idx val="2"/>
              <c:layout>
                <c:manualLayout>
                  <c:x val="-1.3408582186086949E-16"/>
                  <c:y val="0.260932999680870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21-4FD4-9F7F-C8694BF7C59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FMCG 2011/2012</c:v>
                </c:pt>
                <c:pt idx="1">
                  <c:v>Confectionery &amp; Cosmetics 2014</c:v>
                </c:pt>
                <c:pt idx="2">
                  <c:v>FMCG 2017</c:v>
                </c:pt>
              </c:strCache>
            </c:strRef>
          </c:cat>
          <c:val>
            <c:numRef>
              <c:f>Tabelle1!$C$2:$C$4</c:f>
              <c:numCache>
                <c:formatCode>General</c:formatCode>
                <c:ptCount val="3"/>
                <c:pt idx="0">
                  <c:v>2.65</c:v>
                </c:pt>
                <c:pt idx="1">
                  <c:v>2.46</c:v>
                </c:pt>
                <c:pt idx="2">
                  <c:v>2.57</c:v>
                </c:pt>
              </c:numCache>
            </c:numRef>
          </c:val>
          <c:extLst>
            <c:ext xmlns:c16="http://schemas.microsoft.com/office/drawing/2014/chart" uri="{C3380CC4-5D6E-409C-BE32-E72D297353CC}">
              <c16:uniqueId val="{00000009-DB21-4FD4-9F7F-C8694BF7C598}"/>
            </c:ext>
          </c:extLst>
        </c:ser>
        <c:dLbls>
          <c:dLblPos val="outEnd"/>
          <c:showLegendKey val="0"/>
          <c:showVal val="1"/>
          <c:showCatName val="0"/>
          <c:showSerName val="0"/>
          <c:showPercent val="0"/>
          <c:showBubbleSize val="0"/>
        </c:dLbls>
        <c:gapWidth val="60"/>
        <c:overlap val="-20"/>
        <c:axId val="1239620784"/>
        <c:axId val="1239625704"/>
      </c:barChart>
      <c:catAx>
        <c:axId val="1239620784"/>
        <c:scaling>
          <c:orientation val="minMax"/>
        </c:scaling>
        <c:delete val="0"/>
        <c:axPos val="b"/>
        <c:numFmt formatCode="General"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239625704"/>
        <c:crosses val="autoZero"/>
        <c:auto val="1"/>
        <c:lblAlgn val="ctr"/>
        <c:lblOffset val="100"/>
        <c:noMultiLvlLbl val="0"/>
      </c:catAx>
      <c:valAx>
        <c:axId val="1239625704"/>
        <c:scaling>
          <c:orientation val="minMax"/>
          <c:max val="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239620784"/>
        <c:crosses val="autoZero"/>
        <c:crossBetween val="between"/>
        <c:majorUnit val="1"/>
      </c:valAx>
      <c:spPr>
        <a:noFill/>
        <a:ln>
          <a:noFill/>
        </a:ln>
        <a:effectLst/>
      </c:spPr>
    </c:plotArea>
    <c:legend>
      <c:legendPos val="b"/>
      <c:layout>
        <c:manualLayout>
          <c:xMode val="edge"/>
          <c:yMode val="edge"/>
          <c:x val="0.2658469300517024"/>
          <c:y val="0.91895502261783124"/>
          <c:w val="0.51565743167339095"/>
          <c:h val="6.18065028568629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35499433150314E-2"/>
          <c:y val="9.0387133270097522E-2"/>
          <c:w val="0.96852900113369933"/>
          <c:h val="0.74556795048463753"/>
        </c:manualLayout>
      </c:layout>
      <c:barChart>
        <c:barDir val="col"/>
        <c:grouping val="percentStacked"/>
        <c:varyColors val="0"/>
        <c:ser>
          <c:idx val="0"/>
          <c:order val="0"/>
          <c:tx>
            <c:strRef>
              <c:f>Sheet1!$B$1</c:f>
              <c:strCache>
                <c:ptCount val="1"/>
                <c:pt idx="0">
                  <c:v>Other factos</c:v>
                </c:pt>
              </c:strCache>
            </c:strRef>
          </c:tx>
          <c:spPr>
            <a:solidFill>
              <a:schemeClr val="tx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Brands with mass campaigns</c:v>
                </c:pt>
                <c:pt idx="1">
                  <c:v>Brands with moderate campaigns</c:v>
                </c:pt>
              </c:strCache>
            </c:strRef>
          </c:cat>
          <c:val>
            <c:numRef>
              <c:f>Sheet1!$B$2:$B$3</c:f>
              <c:numCache>
                <c:formatCode>0.0%</c:formatCode>
                <c:ptCount val="2"/>
                <c:pt idx="0">
                  <c:v>0.27100000000000002</c:v>
                </c:pt>
                <c:pt idx="1">
                  <c:v>0.28599999999999998</c:v>
                </c:pt>
              </c:numCache>
            </c:numRef>
          </c:val>
          <c:extLst>
            <c:ext xmlns:c16="http://schemas.microsoft.com/office/drawing/2014/chart" uri="{C3380CC4-5D6E-409C-BE32-E72D297353CC}">
              <c16:uniqueId val="{00000000-C0D6-4AEC-95E4-0E815CE2C9B2}"/>
            </c:ext>
          </c:extLst>
        </c:ser>
        <c:ser>
          <c:idx val="1"/>
          <c:order val="1"/>
          <c:tx>
            <c:strRef>
              <c:f>Sheet1!$C$1</c:f>
              <c:strCache>
                <c:ptCount val="1"/>
                <c:pt idx="0">
                  <c:v>Loyalty</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Brands with mass campaigns</c:v>
                </c:pt>
                <c:pt idx="1">
                  <c:v>Brands with moderate campaigns</c:v>
                </c:pt>
              </c:strCache>
            </c:strRef>
          </c:cat>
          <c:val>
            <c:numRef>
              <c:f>Sheet1!$C$2:$C$3</c:f>
              <c:numCache>
                <c:formatCode>0.0%</c:formatCode>
                <c:ptCount val="2"/>
                <c:pt idx="0">
                  <c:v>0.434</c:v>
                </c:pt>
                <c:pt idx="1">
                  <c:v>0.44600000000000001</c:v>
                </c:pt>
              </c:numCache>
            </c:numRef>
          </c:val>
          <c:extLst>
            <c:ext xmlns:c16="http://schemas.microsoft.com/office/drawing/2014/chart" uri="{C3380CC4-5D6E-409C-BE32-E72D297353CC}">
              <c16:uniqueId val="{00000004-C0D6-4AEC-95E4-0E815CE2C9B2}"/>
            </c:ext>
          </c:extLst>
        </c:ser>
        <c:ser>
          <c:idx val="2"/>
          <c:order val="2"/>
          <c:tx>
            <c:strRef>
              <c:f>Sheet1!$D$1</c:f>
              <c:strCache>
                <c:ptCount val="1"/>
                <c:pt idx="0">
                  <c:v>Promotions</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Brands with mass campaigns</c:v>
                </c:pt>
                <c:pt idx="1">
                  <c:v>Brands with moderate campaigns</c:v>
                </c:pt>
              </c:strCache>
            </c:strRef>
          </c:cat>
          <c:val>
            <c:numRef>
              <c:f>Sheet1!$D$2:$D$3</c:f>
              <c:numCache>
                <c:formatCode>0.0%</c:formatCode>
                <c:ptCount val="2"/>
                <c:pt idx="0">
                  <c:v>0.25600000000000001</c:v>
                </c:pt>
                <c:pt idx="1">
                  <c:v>0.26400000000000001</c:v>
                </c:pt>
              </c:numCache>
            </c:numRef>
          </c:val>
          <c:extLst>
            <c:ext xmlns:c16="http://schemas.microsoft.com/office/drawing/2014/chart" uri="{C3380CC4-5D6E-409C-BE32-E72D297353CC}">
              <c16:uniqueId val="{00000005-C0D6-4AEC-95E4-0E815CE2C9B2}"/>
            </c:ext>
          </c:extLst>
        </c:ser>
        <c:ser>
          <c:idx val="3"/>
          <c:order val="3"/>
          <c:tx>
            <c:strRef>
              <c:f>Sheet1!$E$1</c:f>
              <c:strCache>
                <c:ptCount val="1"/>
                <c:pt idx="0">
                  <c:v>TV</c:v>
                </c:pt>
              </c:strCache>
            </c:strRef>
          </c:tx>
          <c:spPr>
            <a:solidFill>
              <a:schemeClr val="accent1"/>
            </a:solidFill>
            <a:ln>
              <a:noFill/>
            </a:ln>
            <a:effectLst/>
          </c:spPr>
          <c:invertIfNegative val="0"/>
          <c:dLbls>
            <c:dLbl>
              <c:idx val="0"/>
              <c:layout>
                <c:manualLayout>
                  <c:x val="-2.8609998969364209E-3"/>
                  <c:y val="-5.298556088247095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D6-4AEC-95E4-0E815CE2C9B2}"/>
                </c:ext>
              </c:extLst>
            </c:dLbl>
            <c:dLbl>
              <c:idx val="1"/>
              <c:layout>
                <c:manualLayout>
                  <c:x val="-1.0490211771611993E-16"/>
                  <c:y val="-4.36351677855643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D6-4AEC-95E4-0E815CE2C9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Brands with mass campaigns</c:v>
                </c:pt>
                <c:pt idx="1">
                  <c:v>Brands with moderate campaigns</c:v>
                </c:pt>
              </c:strCache>
            </c:strRef>
          </c:cat>
          <c:val>
            <c:numRef>
              <c:f>Sheet1!$E$2:$E$3</c:f>
              <c:numCache>
                <c:formatCode>0.0%</c:formatCode>
                <c:ptCount val="2"/>
                <c:pt idx="0">
                  <c:v>3.7999999999999999E-2</c:v>
                </c:pt>
                <c:pt idx="1">
                  <c:v>4.0000000000000001E-3</c:v>
                </c:pt>
              </c:numCache>
            </c:numRef>
          </c:val>
          <c:extLst>
            <c:ext xmlns:c16="http://schemas.microsoft.com/office/drawing/2014/chart" uri="{C3380CC4-5D6E-409C-BE32-E72D297353CC}">
              <c16:uniqueId val="{00000006-C0D6-4AEC-95E4-0E815CE2C9B2}"/>
            </c:ext>
          </c:extLst>
        </c:ser>
        <c:dLbls>
          <c:dLblPos val="ctr"/>
          <c:showLegendKey val="0"/>
          <c:showVal val="1"/>
          <c:showCatName val="0"/>
          <c:showSerName val="0"/>
          <c:showPercent val="0"/>
          <c:showBubbleSize val="0"/>
        </c:dLbls>
        <c:gapWidth val="75"/>
        <c:overlap val="100"/>
        <c:axId val="534822080"/>
        <c:axId val="534817816"/>
      </c:barChart>
      <c:catAx>
        <c:axId val="53482208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534817816"/>
        <c:crosses val="autoZero"/>
        <c:auto val="1"/>
        <c:lblAlgn val="ctr"/>
        <c:lblOffset val="100"/>
        <c:noMultiLvlLbl val="0"/>
      </c:catAx>
      <c:valAx>
        <c:axId val="534817816"/>
        <c:scaling>
          <c:orientation val="minMax"/>
        </c:scaling>
        <c:delete val="1"/>
        <c:axPos val="l"/>
        <c:numFmt formatCode="0%" sourceLinked="1"/>
        <c:majorTickMark val="none"/>
        <c:minorTickMark val="none"/>
        <c:tickLblPos val="nextTo"/>
        <c:crossAx val="53482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41131501017306"/>
          <c:y val="2.630667943679885E-2"/>
          <c:w val="0.60148897755118658"/>
          <c:h val="0.85974474753226005"/>
        </c:manualLayout>
      </c:layout>
      <c:barChart>
        <c:barDir val="bar"/>
        <c:grouping val="clustered"/>
        <c:varyColors val="0"/>
        <c:ser>
          <c:idx val="0"/>
          <c:order val="0"/>
          <c:tx>
            <c:strRef>
              <c:f>Sheet1!$B$1</c:f>
              <c:strCache>
                <c:ptCount val="1"/>
                <c:pt idx="0">
                  <c:v>Moderate campaigns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Brands with billings under 5M during the campaign</c:v>
                </c:pt>
                <c:pt idx="1">
                  <c:v>Brands with billings between 5M and 10M during the campaign</c:v>
                </c:pt>
                <c:pt idx="2">
                  <c:v>Brands with billings higher than 10M during the campaign</c:v>
                </c:pt>
                <c:pt idx="3">
                  <c:v>Total group of brands</c:v>
                </c:pt>
              </c:strCache>
            </c:strRef>
          </c:cat>
          <c:val>
            <c:numRef>
              <c:f>Sheet1!$B$2:$B$5</c:f>
              <c:numCache>
                <c:formatCode>0.0%</c:formatCode>
                <c:ptCount val="4"/>
                <c:pt idx="0">
                  <c:v>3.0000000000000001E-3</c:v>
                </c:pt>
                <c:pt idx="1">
                  <c:v>7.0000000000000001E-3</c:v>
                </c:pt>
                <c:pt idx="2">
                  <c:v>3.0000000000000001E-3</c:v>
                </c:pt>
                <c:pt idx="3">
                  <c:v>4.0000000000000001E-3</c:v>
                </c:pt>
              </c:numCache>
            </c:numRef>
          </c:val>
          <c:extLst>
            <c:ext xmlns:c16="http://schemas.microsoft.com/office/drawing/2014/chart" uri="{C3380CC4-5D6E-409C-BE32-E72D297353CC}">
              <c16:uniqueId val="{00000000-CE73-4E3A-89EB-93222231D7E6}"/>
            </c:ext>
          </c:extLst>
        </c:ser>
        <c:ser>
          <c:idx val="1"/>
          <c:order val="1"/>
          <c:tx>
            <c:strRef>
              <c:f>Sheet1!$C$1</c:f>
              <c:strCache>
                <c:ptCount val="1"/>
                <c:pt idx="0">
                  <c:v>Massive campaigns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Brands with billings under 5M during the campaign</c:v>
                </c:pt>
                <c:pt idx="1">
                  <c:v>Brands with billings between 5M and 10M during the campaign</c:v>
                </c:pt>
                <c:pt idx="2">
                  <c:v>Brands with billings higher than 10M during the campaign</c:v>
                </c:pt>
                <c:pt idx="3">
                  <c:v>Total group of brands</c:v>
                </c:pt>
              </c:strCache>
            </c:strRef>
          </c:cat>
          <c:val>
            <c:numRef>
              <c:f>Sheet1!$C$2:$C$5</c:f>
              <c:numCache>
                <c:formatCode>0.0%</c:formatCode>
                <c:ptCount val="4"/>
                <c:pt idx="0">
                  <c:v>2.1999999999999999E-2</c:v>
                </c:pt>
                <c:pt idx="1">
                  <c:v>3.1E-2</c:v>
                </c:pt>
                <c:pt idx="2">
                  <c:v>4.5999999999999999E-2</c:v>
                </c:pt>
                <c:pt idx="3">
                  <c:v>3.7999999999999999E-2</c:v>
                </c:pt>
              </c:numCache>
            </c:numRef>
          </c:val>
          <c:extLst>
            <c:ext xmlns:c16="http://schemas.microsoft.com/office/drawing/2014/chart" uri="{C3380CC4-5D6E-409C-BE32-E72D297353CC}">
              <c16:uniqueId val="{00000001-CE73-4E3A-89EB-93222231D7E6}"/>
            </c:ext>
          </c:extLst>
        </c:ser>
        <c:dLbls>
          <c:showLegendKey val="0"/>
          <c:showVal val="0"/>
          <c:showCatName val="0"/>
          <c:showSerName val="0"/>
          <c:showPercent val="0"/>
          <c:showBubbleSize val="0"/>
        </c:dLbls>
        <c:gapWidth val="100"/>
        <c:axId val="300158816"/>
        <c:axId val="300159144"/>
      </c:barChart>
      <c:catAx>
        <c:axId val="3001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0159144"/>
        <c:crosses val="autoZero"/>
        <c:auto val="1"/>
        <c:lblAlgn val="ctr"/>
        <c:lblOffset val="100"/>
        <c:noMultiLvlLbl val="0"/>
      </c:catAx>
      <c:valAx>
        <c:axId val="300159144"/>
        <c:scaling>
          <c:orientation val="minMax"/>
          <c:max val="5.000000000000001E-2"/>
        </c:scaling>
        <c:delete val="1"/>
        <c:axPos val="b"/>
        <c:numFmt formatCode="0.0%" sourceLinked="1"/>
        <c:majorTickMark val="out"/>
        <c:minorTickMark val="none"/>
        <c:tickLblPos val="nextTo"/>
        <c:crossAx val="3001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49639750999583E-2"/>
          <c:y val="5.708470809231244E-2"/>
          <c:w val="0.6809526246596308"/>
          <c:h val="0.78294448122172877"/>
        </c:manualLayout>
      </c:layout>
      <c:scatterChart>
        <c:scatterStyle val="smoothMarker"/>
        <c:varyColors val="0"/>
        <c:ser>
          <c:idx val="0"/>
          <c:order val="0"/>
          <c:tx>
            <c:strRef>
              <c:f>'Powerpoint (2)'!$F$56</c:f>
              <c:strCache>
                <c:ptCount val="1"/>
                <c:pt idx="0">
                  <c:v>Brand value &lt; £50m</c:v>
                </c:pt>
              </c:strCache>
            </c:strRef>
          </c:tx>
          <c:spPr>
            <a:ln w="38100"/>
          </c:spPr>
          <c:marker>
            <c:spPr>
              <a:noFill/>
              <a:ln>
                <a:noFill/>
              </a:ln>
            </c:spPr>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(2)'!$G$56:$AA$56</c:f>
              <c:numCache>
                <c:formatCode>0%</c:formatCode>
                <c:ptCount val="21"/>
                <c:pt idx="0">
                  <c:v>0</c:v>
                </c:pt>
                <c:pt idx="1">
                  <c:v>4.3620153234058261E-2</c:v>
                </c:pt>
                <c:pt idx="2">
                  <c:v>8.2858780682063357E-2</c:v>
                </c:pt>
                <c:pt idx="3">
                  <c:v>0.11815599469554319</c:v>
                </c:pt>
                <c:pt idx="4">
                  <c:v>0.14990769953701144</c:v>
                </c:pt>
                <c:pt idx="5">
                  <c:v>0.17847003196230446</c:v>
                </c:pt>
                <c:pt idx="6">
                  <c:v>0.20416335575849598</c:v>
                </c:pt>
                <c:pt idx="7">
                  <c:v>0.2272758550413401</c:v>
                </c:pt>
                <c:pt idx="8">
                  <c:v>0.24806676661575652</c:v>
                </c:pt>
                <c:pt idx="9">
                  <c:v>0.26676928765449448</c:v>
                </c:pt>
                <c:pt idx="10">
                  <c:v>0.28359319130837984</c:v>
                </c:pt>
                <c:pt idx="11">
                  <c:v>0.2987271795856265</c:v>
                </c:pt>
                <c:pt idx="12">
                  <c:v>0.31234099989081732</c:v>
                </c:pt>
                <c:pt idx="13">
                  <c:v>0.32458734896330022</c:v>
                </c:pt>
                <c:pt idx="14">
                  <c:v>0.3356035855701488</c:v>
                </c:pt>
                <c:pt idx="15">
                  <c:v>0.34551327116377245</c:v>
                </c:pt>
                <c:pt idx="16">
                  <c:v>0.35442755578465862</c:v>
                </c:pt>
                <c:pt idx="17">
                  <c:v>0.3624464247539525</c:v>
                </c:pt>
                <c:pt idx="18">
                  <c:v>0.36965982013915755</c:v>
                </c:pt>
                <c:pt idx="19">
                  <c:v>0.37614864957165522</c:v>
                </c:pt>
                <c:pt idx="20">
                  <c:v>0.38198569373124863</c:v>
                </c:pt>
              </c:numCache>
            </c:numRef>
          </c:yVal>
          <c:smooth val="1"/>
          <c:extLst>
            <c:ext xmlns:c16="http://schemas.microsoft.com/office/drawing/2014/chart" uri="{C3380CC4-5D6E-409C-BE32-E72D297353CC}">
              <c16:uniqueId val="{00000000-5422-4A4E-90E9-D010720C28F2}"/>
            </c:ext>
          </c:extLst>
        </c:ser>
        <c:ser>
          <c:idx val="2"/>
          <c:order val="1"/>
          <c:tx>
            <c:strRef>
              <c:f>'Powerpoint (2)'!$F$57</c:f>
              <c:strCache>
                <c:ptCount val="1"/>
                <c:pt idx="0">
                  <c:v>Brand value &lt; £100m</c:v>
                </c:pt>
              </c:strCache>
            </c:strRef>
          </c:tx>
          <c:spPr>
            <a:ln w="38100">
              <a:solidFill>
                <a:schemeClr val="bg1">
                  <a:lumMod val="10000"/>
                </a:schemeClr>
              </a:solidFill>
            </a:ln>
          </c:spPr>
          <c:marker>
            <c:symbol val="none"/>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(2)'!$G$57:$AA$57</c:f>
              <c:numCache>
                <c:formatCode>0%</c:formatCode>
                <c:ptCount val="21"/>
                <c:pt idx="0">
                  <c:v>0</c:v>
                </c:pt>
                <c:pt idx="1">
                  <c:v>2.197427140293148E-2</c:v>
                </c:pt>
                <c:pt idx="2">
                  <c:v>4.1740059560128724E-2</c:v>
                </c:pt>
                <c:pt idx="3">
                  <c:v>5.9519323969463314E-2</c:v>
                </c:pt>
                <c:pt idx="4">
                  <c:v>7.5511716502615622E-2</c:v>
                </c:pt>
                <c:pt idx="5">
                  <c:v>8.9896823391523079E-2</c:v>
                </c:pt>
                <c:pt idx="6">
                  <c:v>0.10283618188815342</c:v>
                </c:pt>
                <c:pt idx="7">
                  <c:v>0.11447509424364144</c:v>
                </c:pt>
                <c:pt idx="8">
                  <c:v>0.12494425937682857</c:v>
                </c:pt>
                <c:pt idx="9">
                  <c:v>0.13436124055499343</c:v>
                </c:pt>
                <c:pt idx="10">
                  <c:v>0.1428317855680622</c:v>
                </c:pt>
                <c:pt idx="11">
                  <c:v>0.15045101422116716</c:v>
                </c:pt>
                <c:pt idx="12">
                  <c:v>0.15730448648047626</c:v>
                </c:pt>
                <c:pt idx="13">
                  <c:v>0.16346916326701397</c:v>
                </c:pt>
                <c:pt idx="14">
                  <c:v>0.16901427068768779</c:v>
                </c:pt>
                <c:pt idx="15">
                  <c:v>0.17400207740838386</c:v>
                </c:pt>
                <c:pt idx="16">
                  <c:v>0.1784885938986267</c:v>
                </c:pt>
                <c:pt idx="17">
                  <c:v>0.18252420139995579</c:v>
                </c:pt>
                <c:pt idx="18">
                  <c:v>0.18615421768100643</c:v>
                </c:pt>
                <c:pt idx="19">
                  <c:v>0.18941940593242906</c:v>
                </c:pt>
                <c:pt idx="20">
                  <c:v>0.19235643251627194</c:v>
                </c:pt>
              </c:numCache>
            </c:numRef>
          </c:yVal>
          <c:smooth val="1"/>
          <c:extLst>
            <c:ext xmlns:c16="http://schemas.microsoft.com/office/drawing/2014/chart" uri="{C3380CC4-5D6E-409C-BE32-E72D297353CC}">
              <c16:uniqueId val="{00000001-5422-4A4E-90E9-D010720C28F2}"/>
            </c:ext>
          </c:extLst>
        </c:ser>
        <c:ser>
          <c:idx val="4"/>
          <c:order val="2"/>
          <c:tx>
            <c:strRef>
              <c:f>'Powerpoint (2)'!$F$58</c:f>
              <c:strCache>
                <c:ptCount val="1"/>
                <c:pt idx="0">
                  <c:v>Brand value + £100m</c:v>
                </c:pt>
              </c:strCache>
            </c:strRef>
          </c:tx>
          <c:spPr>
            <a:ln w="38100">
              <a:solidFill>
                <a:schemeClr val="tx1">
                  <a:lumMod val="50000"/>
                  <a:lumOff val="50000"/>
                </a:schemeClr>
              </a:solidFill>
            </a:ln>
          </c:spPr>
          <c:marker>
            <c:symbol val="none"/>
          </c:marker>
          <c:xVal>
            <c:numRef>
              <c:f>'Powerpoint (2)'!$G$55:$AA$55</c:f>
              <c:numCache>
                <c:formatCode>0.00</c:formatCode>
                <c:ptCount val="21"/>
                <c:pt idx="0" formatCode="0.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pt idx="16">
                  <c:v>3.2000000000000006</c:v>
                </c:pt>
                <c:pt idx="17">
                  <c:v>3.4000000000000008</c:v>
                </c:pt>
                <c:pt idx="18">
                  <c:v>3.600000000000001</c:v>
                </c:pt>
                <c:pt idx="19">
                  <c:v>3.8000000000000012</c:v>
                </c:pt>
                <c:pt idx="20">
                  <c:v>4.0000000000000009</c:v>
                </c:pt>
              </c:numCache>
            </c:numRef>
          </c:xVal>
          <c:yVal>
            <c:numRef>
              <c:f>'Powerpoint (2)'!$G$58:$AA$58</c:f>
              <c:numCache>
                <c:formatCode>0%</c:formatCode>
                <c:ptCount val="21"/>
                <c:pt idx="0">
                  <c:v>0</c:v>
                </c:pt>
                <c:pt idx="1">
                  <c:v>1.4589500767351949E-2</c:v>
                </c:pt>
                <c:pt idx="2">
                  <c:v>2.7591138022326687E-2</c:v>
                </c:pt>
                <c:pt idx="3">
                  <c:v>3.9177728544205752E-2</c:v>
                </c:pt>
                <c:pt idx="4">
                  <c:v>4.9503280418092259E-2</c:v>
                </c:pt>
                <c:pt idx="5">
                  <c:v>5.8705040098733077E-2</c:v>
                </c:pt>
                <c:pt idx="6">
                  <c:v>6.6905316680017285E-2</c:v>
                </c:pt>
                <c:pt idx="7">
                  <c:v>7.4213107618203905E-2</c:v>
                </c:pt>
                <c:pt idx="8">
                  <c:v>8.0725547517868784E-2</c:v>
                </c:pt>
                <c:pt idx="9">
                  <c:v>8.6529199237723717E-2</c:v>
                </c:pt>
                <c:pt idx="10">
                  <c:v>9.1701204477589074E-2</c:v>
                </c:pt>
                <c:pt idx="11">
                  <c:v>9.6310309140034855E-2</c:v>
                </c:pt>
                <c:pt idx="12">
                  <c:v>0.10041777709571938</c:v>
                </c:pt>
                <c:pt idx="13">
                  <c:v>0.10407820449812566</c:v>
                </c:pt>
                <c:pt idx="14">
                  <c:v>0.10734024547150534</c:v>
                </c:pt>
                <c:pt idx="15">
                  <c:v>0.1102472588178191</c:v>
                </c:pt>
                <c:pt idx="16">
                  <c:v>0.11283788433865398</c:v>
                </c:pt>
                <c:pt idx="17">
                  <c:v>0.11514655643254418</c:v>
                </c:pt>
                <c:pt idx="18">
                  <c:v>0.11720396179439273</c:v>
                </c:pt>
                <c:pt idx="19">
                  <c:v>0.11903744730069972</c:v>
                </c:pt>
                <c:pt idx="20">
                  <c:v>0.12067138350217704</c:v>
                </c:pt>
              </c:numCache>
            </c:numRef>
          </c:yVal>
          <c:smooth val="1"/>
          <c:extLst>
            <c:ext xmlns:c16="http://schemas.microsoft.com/office/drawing/2014/chart" uri="{C3380CC4-5D6E-409C-BE32-E72D297353CC}">
              <c16:uniqueId val="{00000002-5422-4A4E-90E9-D010720C28F2}"/>
            </c:ext>
          </c:extLst>
        </c:ser>
        <c:dLbls>
          <c:showLegendKey val="0"/>
          <c:showVal val="0"/>
          <c:showCatName val="0"/>
          <c:showSerName val="0"/>
          <c:showPercent val="0"/>
          <c:showBubbleSize val="0"/>
        </c:dLbls>
        <c:axId val="91076096"/>
        <c:axId val="75937408"/>
      </c:scatterChart>
      <c:valAx>
        <c:axId val="91076096"/>
        <c:scaling>
          <c:orientation val="minMax"/>
          <c:max val="3"/>
        </c:scaling>
        <c:delete val="0"/>
        <c:axPos val="b"/>
        <c:majorGridlines>
          <c:spPr>
            <a:ln>
              <a:solidFill>
                <a:schemeClr val="tx1">
                  <a:lumMod val="25000"/>
                  <a:lumOff val="75000"/>
                </a:schemeClr>
              </a:solidFill>
            </a:ln>
          </c:spPr>
        </c:majorGridlines>
        <c:title>
          <c:tx>
            <c:rich>
              <a:bodyPr/>
              <a:lstStyle/>
              <a:p>
                <a:pPr>
                  <a:defRPr sz="1100">
                    <a:solidFill>
                      <a:schemeClr val="tx1"/>
                    </a:solidFill>
                  </a:defRPr>
                </a:pPr>
                <a:r>
                  <a:rPr lang="en-GB" sz="1100">
                    <a:solidFill>
                      <a:schemeClr val="tx1"/>
                    </a:solidFill>
                  </a:rPr>
                  <a:t>TV CAMPAIGN SPEND (£M)</a:t>
                </a:r>
              </a:p>
            </c:rich>
          </c:tx>
          <c:layout>
            <c:manualLayout>
              <c:xMode val="edge"/>
              <c:yMode val="edge"/>
              <c:x val="0.34355827362602864"/>
              <c:y val="0.9342495684695401"/>
            </c:manualLayout>
          </c:layout>
          <c:overlay val="0"/>
        </c:title>
        <c:numFmt formatCode="0.0" sourceLinked="1"/>
        <c:majorTickMark val="out"/>
        <c:minorTickMark val="none"/>
        <c:tickLblPos val="nextTo"/>
        <c:spPr>
          <a:ln>
            <a:solidFill>
              <a:schemeClr val="tx1">
                <a:lumMod val="25000"/>
                <a:lumOff val="75000"/>
              </a:schemeClr>
            </a:solidFill>
          </a:ln>
        </c:spPr>
        <c:txPr>
          <a:bodyPr/>
          <a:lstStyle/>
          <a:p>
            <a:pPr>
              <a:defRPr sz="1100">
                <a:solidFill>
                  <a:schemeClr val="tx1"/>
                </a:solidFill>
              </a:defRPr>
            </a:pPr>
            <a:endParaRPr lang="en-US"/>
          </a:p>
        </c:txPr>
        <c:crossAx val="75937408"/>
        <c:crosses val="autoZero"/>
        <c:crossBetween val="midCat"/>
        <c:minorUnit val="0.5"/>
      </c:valAx>
      <c:valAx>
        <c:axId val="75937408"/>
        <c:scaling>
          <c:orientation val="minMax"/>
          <c:max val="0.5"/>
        </c:scaling>
        <c:delete val="0"/>
        <c:axPos val="l"/>
        <c:majorGridlines>
          <c:spPr>
            <a:ln>
              <a:solidFill>
                <a:schemeClr val="tx1">
                  <a:lumMod val="25000"/>
                  <a:lumOff val="75000"/>
                </a:schemeClr>
              </a:solidFill>
            </a:ln>
          </c:spPr>
        </c:majorGridlines>
        <c:title>
          <c:tx>
            <c:rich>
              <a:bodyPr rot="-5400000" vert="horz"/>
              <a:lstStyle/>
              <a:p>
                <a:pPr>
                  <a:defRPr sz="1100">
                    <a:solidFill>
                      <a:schemeClr val="tx1"/>
                    </a:solidFill>
                  </a:defRPr>
                </a:pPr>
                <a:r>
                  <a:rPr lang="en-GB" sz="1100">
                    <a:solidFill>
                      <a:schemeClr val="tx1"/>
                    </a:solidFill>
                  </a:rPr>
                  <a:t>% SALES UPLIFT</a:t>
                </a:r>
              </a:p>
            </c:rich>
          </c:tx>
          <c:layout>
            <c:manualLayout>
              <c:xMode val="edge"/>
              <c:yMode val="edge"/>
              <c:x val="7.7214284240384257E-3"/>
              <c:y val="0.35546741601796827"/>
            </c:manualLayout>
          </c:layout>
          <c:overlay val="0"/>
        </c:title>
        <c:numFmt formatCode="0%" sourceLinked="0"/>
        <c:majorTickMark val="none"/>
        <c:minorTickMark val="none"/>
        <c:tickLblPos val="nextTo"/>
        <c:spPr>
          <a:ln>
            <a:solidFill>
              <a:schemeClr val="tx1">
                <a:lumMod val="25000"/>
                <a:lumOff val="75000"/>
              </a:schemeClr>
            </a:solidFill>
          </a:ln>
        </c:spPr>
        <c:txPr>
          <a:bodyPr/>
          <a:lstStyle/>
          <a:p>
            <a:pPr>
              <a:defRPr sz="1100">
                <a:solidFill>
                  <a:schemeClr val="tx1"/>
                </a:solidFill>
              </a:defRPr>
            </a:pPr>
            <a:endParaRPr lang="en-US"/>
          </a:p>
        </c:txPr>
        <c:crossAx val="91076096"/>
        <c:crosses val="autoZero"/>
        <c:crossBetween val="midCat"/>
        <c:majorUnit val="0.1"/>
      </c:valAx>
      <c:spPr>
        <a:noFill/>
        <a:ln>
          <a:solidFill>
            <a:schemeClr val="tx1">
              <a:lumMod val="25000"/>
              <a:lumOff val="75000"/>
            </a:schemeClr>
          </a:solidFill>
        </a:ln>
      </c:spPr>
    </c:plotArea>
    <c:legend>
      <c:legendPos val="r"/>
      <c:layout>
        <c:manualLayout>
          <c:xMode val="edge"/>
          <c:yMode val="edge"/>
          <c:x val="0.78590904888738011"/>
          <c:y val="0.17435870302406456"/>
          <c:w val="0.21241313495030262"/>
          <c:h val="0.58346687546266651"/>
        </c:manualLayout>
      </c:layout>
      <c:overlay val="0"/>
      <c:txPr>
        <a:bodyPr/>
        <a:lstStyle/>
        <a:p>
          <a:pPr>
            <a:defRPr sz="1000">
              <a:solidFill>
                <a:schemeClr val="tx1">
                  <a:lumMod val="50000"/>
                  <a:lumOff val="50000"/>
                </a:schemeClr>
              </a:solidFill>
            </a:defRPr>
          </a:pPr>
          <a:endParaRPr lang="en-US"/>
        </a:p>
      </c:txPr>
    </c:legend>
    <c:plotVisOnly val="1"/>
    <c:dispBlanksAs val="gap"/>
    <c:showDLblsOverMax val="0"/>
  </c:chart>
  <c:spPr>
    <a:noFill/>
  </c:spPr>
  <c:txPr>
    <a:bodyPr/>
    <a:lstStyle/>
    <a:p>
      <a:pPr>
        <a:defRPr sz="900">
          <a:solidFill>
            <a:schemeClr val="tx1"/>
          </a:solidFill>
          <a:latin typeface="+mn-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6731177418586"/>
          <c:y val="2.9443664739800087E-2"/>
          <c:w val="0.80884732479543597"/>
          <c:h val="0.69687824478188154"/>
        </c:manualLayout>
      </c:layout>
      <c:barChart>
        <c:barDir val="bar"/>
        <c:grouping val="stacked"/>
        <c:varyColors val="0"/>
        <c:ser>
          <c:idx val="0"/>
          <c:order val="0"/>
          <c:tx>
            <c:strRef>
              <c:f>Pivots!$F$445</c:f>
              <c:strCache>
                <c:ptCount val="1"/>
                <c:pt idx="0">
                  <c:v>First 2 weeks</c:v>
                </c:pt>
              </c:strCache>
            </c:strRef>
          </c:tx>
          <c:spPr>
            <a:solidFill>
              <a:schemeClr val="accent1">
                <a:alpha val="70000"/>
              </a:schemeClr>
            </a:solidFill>
            <a:ln>
              <a:noFill/>
            </a:ln>
            <a:effectLst/>
          </c:spPr>
          <c:invertIfNegative val="0"/>
          <c:cat>
            <c:strRef>
              <c:f>Pivots!$E$446:$E$455</c:f>
              <c:strCache>
                <c:ptCount val="10"/>
                <c:pt idx="0">
                  <c:v>Cinema</c:v>
                </c:pt>
                <c:pt idx="1">
                  <c:v>Broadcaster VOD</c:v>
                </c:pt>
                <c:pt idx="2">
                  <c:v>Online Video</c:v>
                </c:pt>
                <c:pt idx="3">
                  <c:v>Paid Social</c:v>
                </c:pt>
                <c:pt idx="4">
                  <c:v>Out of Home</c:v>
                </c:pt>
                <c:pt idx="5">
                  <c:v>Radio</c:v>
                </c:pt>
                <c:pt idx="6">
                  <c:v>Online Display</c:v>
                </c:pt>
                <c:pt idx="7">
                  <c:v>Print</c:v>
                </c:pt>
                <c:pt idx="8">
                  <c:v>TV</c:v>
                </c:pt>
                <c:pt idx="9">
                  <c:v>PPC Generic</c:v>
                </c:pt>
              </c:strCache>
            </c:strRef>
          </c:cat>
          <c:val>
            <c:numRef>
              <c:f>Pivots!$F$446:$F$455</c:f>
              <c:numCache>
                <c:formatCode>0.0%</c:formatCode>
                <c:ptCount val="10"/>
                <c:pt idx="0">
                  <c:v>2.442238522765413E-2</c:v>
                </c:pt>
                <c:pt idx="1">
                  <c:v>4.4876011372158305E-2</c:v>
                </c:pt>
                <c:pt idx="2">
                  <c:v>5.3291910150235829E-2</c:v>
                </c:pt>
                <c:pt idx="3">
                  <c:v>5.5745045071930649E-2</c:v>
                </c:pt>
                <c:pt idx="4">
                  <c:v>6.8366902538267021E-2</c:v>
                </c:pt>
                <c:pt idx="5">
                  <c:v>6.9730362427424794E-2</c:v>
                </c:pt>
                <c:pt idx="6">
                  <c:v>7.8972612304622769E-2</c:v>
                </c:pt>
                <c:pt idx="7">
                  <c:v>9.7013275932635951E-2</c:v>
                </c:pt>
                <c:pt idx="8">
                  <c:v>0.22749775474013417</c:v>
                </c:pt>
                <c:pt idx="9">
                  <c:v>0.28754305984959566</c:v>
                </c:pt>
              </c:numCache>
            </c:numRef>
          </c:val>
          <c:extLst>
            <c:ext xmlns:c16="http://schemas.microsoft.com/office/drawing/2014/chart" uri="{C3380CC4-5D6E-409C-BE32-E72D297353CC}">
              <c16:uniqueId val="{00000000-6728-410F-BB70-2FD06BD8D9CB}"/>
            </c:ext>
          </c:extLst>
        </c:ser>
        <c:ser>
          <c:idx val="1"/>
          <c:order val="1"/>
          <c:tx>
            <c:strRef>
              <c:f>Pivots!$G$445</c:f>
              <c:strCache>
                <c:ptCount val="1"/>
                <c:pt idx="0">
                  <c:v>All short term effects</c:v>
                </c:pt>
              </c:strCache>
            </c:strRef>
          </c:tx>
          <c:spPr>
            <a:solidFill>
              <a:schemeClr val="tx1"/>
            </a:solidFill>
            <a:ln>
              <a:noFill/>
            </a:ln>
            <a:effectLst/>
          </c:spPr>
          <c:invertIfNegative val="0"/>
          <c:cat>
            <c:strRef>
              <c:f>Pivots!$E$446:$E$455</c:f>
              <c:strCache>
                <c:ptCount val="10"/>
                <c:pt idx="0">
                  <c:v>Cinema</c:v>
                </c:pt>
                <c:pt idx="1">
                  <c:v>Broadcaster VOD</c:v>
                </c:pt>
                <c:pt idx="2">
                  <c:v>Online Video</c:v>
                </c:pt>
                <c:pt idx="3">
                  <c:v>Paid Social</c:v>
                </c:pt>
                <c:pt idx="4">
                  <c:v>Out of Home</c:v>
                </c:pt>
                <c:pt idx="5">
                  <c:v>Radio</c:v>
                </c:pt>
                <c:pt idx="6">
                  <c:v>Online Display</c:v>
                </c:pt>
                <c:pt idx="7">
                  <c:v>Print</c:v>
                </c:pt>
                <c:pt idx="8">
                  <c:v>TV</c:v>
                </c:pt>
                <c:pt idx="9">
                  <c:v>PPC Generic</c:v>
                </c:pt>
              </c:strCache>
            </c:strRef>
          </c:cat>
          <c:val>
            <c:numRef>
              <c:f>Pivots!$G$446:$G$455</c:f>
              <c:numCache>
                <c:formatCode>0.0%</c:formatCode>
                <c:ptCount val="10"/>
                <c:pt idx="0">
                  <c:v>7.3313216262346978E-3</c:v>
                </c:pt>
                <c:pt idx="1">
                  <c:v>1.5399201630133273E-2</c:v>
                </c:pt>
                <c:pt idx="2">
                  <c:v>1.319067345865748E-2</c:v>
                </c:pt>
                <c:pt idx="3">
                  <c:v>1.3019712669653391E-2</c:v>
                </c:pt>
                <c:pt idx="4">
                  <c:v>2.036549532995309E-2</c:v>
                </c:pt>
                <c:pt idx="5">
                  <c:v>1.71159203470342E-2</c:v>
                </c:pt>
                <c:pt idx="6">
                  <c:v>1.0902092569117755E-2</c:v>
                </c:pt>
                <c:pt idx="7">
                  <c:v>2.6075773351659837E-2</c:v>
                </c:pt>
                <c:pt idx="8">
                  <c:v>9.1126551618597174E-2</c:v>
                </c:pt>
                <c:pt idx="9">
                  <c:v>6.867811956304426E-3</c:v>
                </c:pt>
              </c:numCache>
            </c:numRef>
          </c:val>
          <c:extLst>
            <c:ext xmlns:c16="http://schemas.microsoft.com/office/drawing/2014/chart" uri="{C3380CC4-5D6E-409C-BE32-E72D297353CC}">
              <c16:uniqueId val="{00000001-6728-410F-BB70-2FD06BD8D9CB}"/>
            </c:ext>
          </c:extLst>
        </c:ser>
        <c:ser>
          <c:idx val="2"/>
          <c:order val="2"/>
          <c:tx>
            <c:strRef>
              <c:f>Pivots!$H$445</c:f>
              <c:strCache>
                <c:ptCount val="1"/>
                <c:pt idx="0">
                  <c:v>Long term effect</c:v>
                </c:pt>
              </c:strCache>
            </c:strRef>
          </c:tx>
          <c:spPr>
            <a:solidFill>
              <a:schemeClr val="accent1">
                <a:lumMod val="50000"/>
                <a:alpha val="70000"/>
              </a:schemeClr>
            </a:solidFill>
            <a:ln>
              <a:noFill/>
            </a:ln>
            <a:effectLst/>
          </c:spPr>
          <c:invertIfNegative val="0"/>
          <c:cat>
            <c:strRef>
              <c:f>Pivots!$E$446:$E$455</c:f>
              <c:strCache>
                <c:ptCount val="10"/>
                <c:pt idx="0">
                  <c:v>Cinema</c:v>
                </c:pt>
                <c:pt idx="1">
                  <c:v>Broadcaster VOD</c:v>
                </c:pt>
                <c:pt idx="2">
                  <c:v>Online Video</c:v>
                </c:pt>
                <c:pt idx="3">
                  <c:v>Paid Social</c:v>
                </c:pt>
                <c:pt idx="4">
                  <c:v>Out of Home</c:v>
                </c:pt>
                <c:pt idx="5">
                  <c:v>Radio</c:v>
                </c:pt>
                <c:pt idx="6">
                  <c:v>Online Display</c:v>
                </c:pt>
                <c:pt idx="7">
                  <c:v>Print</c:v>
                </c:pt>
                <c:pt idx="8">
                  <c:v>TV</c:v>
                </c:pt>
                <c:pt idx="9">
                  <c:v>PPC Generic</c:v>
                </c:pt>
              </c:strCache>
            </c:strRef>
          </c:cat>
          <c:val>
            <c:numRef>
              <c:f>Pivots!$H$446:$H$455</c:f>
              <c:numCache>
                <c:formatCode>0.0%</c:formatCode>
                <c:ptCount val="10"/>
                <c:pt idx="0">
                  <c:v>3.0166021511194383E-2</c:v>
                </c:pt>
                <c:pt idx="1">
                  <c:v>6.0275213002291578E-2</c:v>
                </c:pt>
                <c:pt idx="2">
                  <c:v>6.6482583608893309E-2</c:v>
                </c:pt>
                <c:pt idx="3">
                  <c:v>4.6760035264277147E-2</c:v>
                </c:pt>
                <c:pt idx="4">
                  <c:v>8.3408453996126897E-2</c:v>
                </c:pt>
                <c:pt idx="5">
                  <c:v>3.0396198971060644E-2</c:v>
                </c:pt>
                <c:pt idx="6">
                  <c:v>0</c:v>
                </c:pt>
                <c:pt idx="7">
                  <c:v>8.6162334499007051E-2</c:v>
                </c:pt>
                <c:pt idx="8">
                  <c:v>0.44607402890222386</c:v>
                </c:pt>
                <c:pt idx="9">
                  <c:v>0.22669637129054307</c:v>
                </c:pt>
              </c:numCache>
            </c:numRef>
          </c:val>
          <c:extLst>
            <c:ext xmlns:c16="http://schemas.microsoft.com/office/drawing/2014/chart" uri="{C3380CC4-5D6E-409C-BE32-E72D297353CC}">
              <c16:uniqueId val="{00000002-6728-410F-BB70-2FD06BD8D9CB}"/>
            </c:ext>
          </c:extLst>
        </c:ser>
        <c:dLbls>
          <c:showLegendKey val="0"/>
          <c:showVal val="0"/>
          <c:showCatName val="0"/>
          <c:showSerName val="0"/>
          <c:showPercent val="0"/>
          <c:showBubbleSize val="0"/>
        </c:dLbls>
        <c:gapWidth val="50"/>
        <c:overlap val="100"/>
        <c:axId val="436296640"/>
        <c:axId val="1958325120"/>
      </c:barChart>
      <c:catAx>
        <c:axId val="43629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8325120"/>
        <c:crosses val="autoZero"/>
        <c:auto val="1"/>
        <c:lblAlgn val="ctr"/>
        <c:lblOffset val="100"/>
        <c:noMultiLvlLbl val="0"/>
      </c:catAx>
      <c:valAx>
        <c:axId val="1958325120"/>
        <c:scaling>
          <c:orientation val="minMax"/>
          <c:max val="0.8"/>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 contribution to sales</a:t>
                </a:r>
              </a:p>
            </c:rich>
          </c:tx>
          <c:layout>
            <c:manualLayout>
              <c:xMode val="edge"/>
              <c:yMode val="edge"/>
              <c:x val="0.43517170513618719"/>
              <c:y val="0.8142243726079714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629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49585330717145E-2"/>
          <c:y val="4.4632504238395806E-2"/>
          <c:w val="0.8795498481804529"/>
          <c:h val="0.84850433167846984"/>
        </c:manualLayout>
      </c:layout>
      <c:bubbleChart>
        <c:varyColors val="0"/>
        <c:ser>
          <c:idx val="0"/>
          <c:order val="0"/>
          <c:tx>
            <c:strRef>
              <c:f>Sheet1!$B$1</c:f>
              <c:strCache>
                <c:ptCount val="1"/>
                <c:pt idx="0">
                  <c:v>ROI</c:v>
                </c:pt>
              </c:strCache>
            </c:strRef>
          </c:tx>
          <c:spPr>
            <a:solidFill>
              <a:schemeClr val="accent1">
                <a:alpha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6F2-4445-834A-C726CBFC8F50}"/>
              </c:ext>
            </c:extLst>
          </c:dPt>
          <c:dPt>
            <c:idx val="1"/>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3-C6F2-4445-834A-C726CBFC8F50}"/>
              </c:ext>
            </c:extLst>
          </c:dPt>
          <c:dPt>
            <c:idx val="2"/>
            <c:invertIfNegative val="0"/>
            <c:bubble3D val="0"/>
            <c:spPr>
              <a:solidFill>
                <a:schemeClr val="tx1"/>
              </a:solidFill>
              <a:ln>
                <a:noFill/>
              </a:ln>
              <a:effectLst/>
            </c:spPr>
            <c:extLst>
              <c:ext xmlns:c16="http://schemas.microsoft.com/office/drawing/2014/chart" uri="{C3380CC4-5D6E-409C-BE32-E72D297353CC}">
                <c16:uniqueId val="{00000005-C6F2-4445-834A-C726CBFC8F50}"/>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7-C6F2-4445-834A-C726CBFC8F50}"/>
              </c:ext>
            </c:extLst>
          </c:dPt>
          <c:dPt>
            <c:idx val="4"/>
            <c:invertIfNegative val="0"/>
            <c:bubble3D val="0"/>
            <c:spPr>
              <a:solidFill>
                <a:schemeClr val="bg2"/>
              </a:solidFill>
              <a:ln>
                <a:noFill/>
              </a:ln>
              <a:effectLst/>
            </c:spPr>
            <c:extLst>
              <c:ext xmlns:c16="http://schemas.microsoft.com/office/drawing/2014/chart" uri="{C3380CC4-5D6E-409C-BE32-E72D297353CC}">
                <c16:uniqueId val="{00000009-C6F2-4445-834A-C726CBFC8F50}"/>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B-C6F2-4445-834A-C726CBFC8F50}"/>
              </c:ext>
            </c:extLst>
          </c:dPt>
          <c:dPt>
            <c:idx val="6"/>
            <c:invertIfNegative val="0"/>
            <c:bubble3D val="0"/>
            <c:spPr>
              <a:noFill/>
              <a:ln>
                <a:noFill/>
              </a:ln>
              <a:effectLst/>
            </c:spPr>
            <c:extLst>
              <c:ext xmlns:c16="http://schemas.microsoft.com/office/drawing/2014/chart" uri="{C3380CC4-5D6E-409C-BE32-E72D297353CC}">
                <c16:uniqueId val="{0000000D-C6F2-4445-834A-C726CBFC8F50}"/>
              </c:ext>
            </c:extLst>
          </c:dPt>
          <c:xVal>
            <c:numRef>
              <c:f>Sheet1!$A$2:$A$7</c:f>
              <c:numCache>
                <c:formatCode>0%</c:formatCode>
                <c:ptCount val="6"/>
                <c:pt idx="0">
                  <c:v>0.54</c:v>
                </c:pt>
                <c:pt idx="1">
                  <c:v>0.05</c:v>
                </c:pt>
                <c:pt idx="2">
                  <c:v>0.23</c:v>
                </c:pt>
                <c:pt idx="3">
                  <c:v>0.06</c:v>
                </c:pt>
                <c:pt idx="4">
                  <c:v>0.04</c:v>
                </c:pt>
                <c:pt idx="5">
                  <c:v>0.08</c:v>
                </c:pt>
              </c:numCache>
            </c:numRef>
          </c:xVal>
          <c:yVal>
            <c:numRef>
              <c:f>Sheet1!$B$2:$B$7</c:f>
              <c:numCache>
                <c:formatCode>"£"#,##0.00;[Red]\-"£"#,##0.00</c:formatCode>
                <c:ptCount val="6"/>
                <c:pt idx="0">
                  <c:v>4.2</c:v>
                </c:pt>
                <c:pt idx="1">
                  <c:v>2.09</c:v>
                </c:pt>
                <c:pt idx="2">
                  <c:v>2.4300000000000002</c:v>
                </c:pt>
                <c:pt idx="3">
                  <c:v>2.35</c:v>
                </c:pt>
                <c:pt idx="4">
                  <c:v>0.84</c:v>
                </c:pt>
                <c:pt idx="5">
                  <c:v>1.1499999999999999</c:v>
                </c:pt>
              </c:numCache>
            </c:numRef>
          </c:yVal>
          <c:bubbleSize>
            <c:numRef>
              <c:f>Sheet1!$C$2:$C$7</c:f>
              <c:numCache>
                <c:formatCode>0%</c:formatCode>
                <c:ptCount val="6"/>
                <c:pt idx="0">
                  <c:v>0.71</c:v>
                </c:pt>
                <c:pt idx="1">
                  <c:v>0.03</c:v>
                </c:pt>
                <c:pt idx="2">
                  <c:v>0.18</c:v>
                </c:pt>
                <c:pt idx="3">
                  <c:v>0.04</c:v>
                </c:pt>
                <c:pt idx="4">
                  <c:v>0.01</c:v>
                </c:pt>
                <c:pt idx="5">
                  <c:v>0.03</c:v>
                </c:pt>
              </c:numCache>
            </c:numRef>
          </c:bubbleSize>
          <c:bubble3D val="0"/>
          <c:extLst>
            <c:ext xmlns:c16="http://schemas.microsoft.com/office/drawing/2014/chart" uri="{C3380CC4-5D6E-409C-BE32-E72D297353CC}">
              <c16:uniqueId val="{0000000E-C6F2-4445-834A-C726CBFC8F50}"/>
            </c:ext>
          </c:extLst>
        </c:ser>
        <c:dLbls>
          <c:showLegendKey val="0"/>
          <c:showVal val="0"/>
          <c:showCatName val="0"/>
          <c:showSerName val="0"/>
          <c:showPercent val="0"/>
          <c:showBubbleSize val="0"/>
        </c:dLbls>
        <c:bubbleScale val="100"/>
        <c:showNegBubbles val="0"/>
        <c:axId val="186751232"/>
        <c:axId val="186765312"/>
      </c:bubbleChart>
      <c:valAx>
        <c:axId val="186751232"/>
        <c:scaling>
          <c:orientation val="minMax"/>
          <c:min val="0"/>
        </c:scaling>
        <c:delete val="0"/>
        <c:axPos val="b"/>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6765312"/>
        <c:crosses val="autoZero"/>
        <c:crossBetween val="midCat"/>
      </c:valAx>
      <c:valAx>
        <c:axId val="186765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Red]\-&quot;£&quot;#,##0.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675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5747293727202"/>
          <c:y val="4.155846820284062E-2"/>
          <c:w val="0.84632036560438972"/>
          <c:h val="0.78236838865865166"/>
        </c:manualLayout>
      </c:layout>
      <c:barChart>
        <c:barDir val="col"/>
        <c:grouping val="clustered"/>
        <c:varyColors val="0"/>
        <c:ser>
          <c:idx val="0"/>
          <c:order val="0"/>
          <c:tx>
            <c:strRef>
              <c:f>Sheet1!$B$1</c:f>
              <c:strCache>
                <c:ptCount val="1"/>
                <c:pt idx="0">
                  <c:v>ESoV</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90F5-4830-AB0C-C875B011EF66}"/>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4-90F5-4830-AB0C-C875B011EF6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or less</c:v>
                </c:pt>
                <c:pt idx="1">
                  <c:v>0-8%</c:v>
                </c:pt>
                <c:pt idx="2">
                  <c:v>Over 8%</c:v>
                </c:pt>
              </c:strCache>
            </c:strRef>
          </c:cat>
          <c:val>
            <c:numRef>
              <c:f>Sheet1!$B$2:$B$4</c:f>
              <c:numCache>
                <c:formatCode>General</c:formatCode>
                <c:ptCount val="3"/>
                <c:pt idx="0">
                  <c:v>0.4</c:v>
                </c:pt>
                <c:pt idx="1">
                  <c:v>1.3</c:v>
                </c:pt>
                <c:pt idx="2">
                  <c:v>2.1</c:v>
                </c:pt>
              </c:numCache>
            </c:numRef>
          </c:val>
          <c:extLst>
            <c:ext xmlns:c16="http://schemas.microsoft.com/office/drawing/2014/chart" uri="{C3380CC4-5D6E-409C-BE32-E72D297353CC}">
              <c16:uniqueId val="{00000000-90F5-4830-AB0C-C875B011EF66}"/>
            </c:ext>
          </c:extLst>
        </c:ser>
        <c:dLbls>
          <c:showLegendKey val="0"/>
          <c:showVal val="0"/>
          <c:showCatName val="0"/>
          <c:showSerName val="0"/>
          <c:showPercent val="0"/>
          <c:showBubbleSize val="0"/>
        </c:dLbls>
        <c:gapWidth val="67"/>
        <c:overlap val="-27"/>
        <c:axId val="643360432"/>
        <c:axId val="643364040"/>
      </c:barChart>
      <c:catAx>
        <c:axId val="6433604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effectLst/>
                  </a:rPr>
                  <a:t>E</a:t>
                </a:r>
                <a:r>
                  <a:rPr lang="en-BE" sz="1100" b="1" i="0" u="none" strike="noStrike" baseline="0" dirty="0" err="1">
                    <a:effectLst/>
                  </a:rPr>
                  <a:t>ffective</a:t>
                </a:r>
                <a:r>
                  <a:rPr lang="en-BE" sz="1100" b="1" i="0" u="none" strike="noStrike" baseline="0" dirty="0">
                    <a:effectLst/>
                  </a:rPr>
                  <a:t> </a:t>
                </a:r>
                <a:r>
                  <a:rPr lang="en-GB" sz="1100" b="1" i="0" u="none" strike="noStrike" baseline="0" dirty="0">
                    <a:effectLst/>
                  </a:rPr>
                  <a:t>S</a:t>
                </a:r>
                <a:r>
                  <a:rPr lang="en-BE" sz="1100" b="1" i="0" u="none" strike="noStrike" baseline="0" dirty="0">
                    <a:effectLst/>
                  </a:rPr>
                  <a:t>hare of Voice (</a:t>
                </a:r>
                <a:r>
                  <a:rPr lang="en-BE" sz="1100" b="1" i="0" u="none" strike="noStrike" baseline="0" dirty="0" err="1">
                    <a:effectLst/>
                  </a:rPr>
                  <a:t>ESoV</a:t>
                </a:r>
                <a:endParaRPr lang="en-GB" sz="1100" b="1" dirty="0">
                  <a:solidFill>
                    <a:schemeClr val="tx1"/>
                  </a:solidFill>
                </a:endParaRPr>
              </a:p>
            </c:rich>
          </c:tx>
          <c:layout>
            <c:manualLayout>
              <c:xMode val="edge"/>
              <c:yMode val="edge"/>
              <c:x val="0.29556060748803559"/>
              <c:y val="0.934554534821870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sz="1100" b="1" dirty="0">
                    <a:solidFill>
                      <a:schemeClr val="tx1"/>
                    </a:solidFill>
                  </a:rPr>
                  <a:t>Avg. no very large business effects</a:t>
                </a:r>
              </a:p>
            </c:rich>
          </c:tx>
          <c:layout>
            <c:manualLayout>
              <c:xMode val="edge"/>
              <c:yMode val="edge"/>
              <c:x val="9.6295486111176928E-3"/>
              <c:y val="8.112276300286640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5747293727202"/>
          <c:y val="4.155846820284062E-2"/>
          <c:w val="0.84632036560438972"/>
          <c:h val="0.78236838865865166"/>
        </c:manualLayout>
      </c:layout>
      <c:barChart>
        <c:barDir val="col"/>
        <c:grouping val="clustered"/>
        <c:varyColors val="0"/>
        <c:ser>
          <c:idx val="0"/>
          <c:order val="0"/>
          <c:tx>
            <c:strRef>
              <c:f>Sheet1!$B$1</c:f>
              <c:strCache>
                <c:ptCount val="1"/>
                <c:pt idx="0">
                  <c:v>ESoV</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0-48E7-4ECE-B592-35BBBE9E18EE}"/>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48E7-4ECE-B592-35BBBE9E18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or less</c:v>
                </c:pt>
                <c:pt idx="1">
                  <c:v>0-8%</c:v>
                </c:pt>
                <c:pt idx="2">
                  <c:v>Over 8%</c:v>
                </c:pt>
              </c:strCache>
            </c:strRef>
          </c:cat>
          <c:val>
            <c:numRef>
              <c:f>Sheet1!$B$2:$B$4</c:f>
              <c:numCache>
                <c:formatCode>0.0%</c:formatCode>
                <c:ptCount val="3"/>
                <c:pt idx="0">
                  <c:v>0.01</c:v>
                </c:pt>
                <c:pt idx="1">
                  <c:v>1.4E-2</c:v>
                </c:pt>
                <c:pt idx="2">
                  <c:v>4.4999999999999998E-2</c:v>
                </c:pt>
              </c:numCache>
            </c:numRef>
          </c:val>
          <c:extLst>
            <c:ext xmlns:c16="http://schemas.microsoft.com/office/drawing/2014/chart" uri="{C3380CC4-5D6E-409C-BE32-E72D297353CC}">
              <c16:uniqueId val="{00000000-90F5-4830-AB0C-C875B011EF66}"/>
            </c:ext>
          </c:extLst>
        </c:ser>
        <c:dLbls>
          <c:showLegendKey val="0"/>
          <c:showVal val="0"/>
          <c:showCatName val="0"/>
          <c:showSerName val="0"/>
          <c:showPercent val="0"/>
          <c:showBubbleSize val="0"/>
        </c:dLbls>
        <c:gapWidth val="67"/>
        <c:overlap val="-27"/>
        <c:axId val="643360432"/>
        <c:axId val="643364040"/>
      </c:barChart>
      <c:catAx>
        <c:axId val="6433604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effectLst/>
                  </a:rPr>
                  <a:t>E</a:t>
                </a:r>
                <a:r>
                  <a:rPr lang="en-BE" sz="1100" b="1" i="0" u="none" strike="noStrike" baseline="0" dirty="0" err="1">
                    <a:effectLst/>
                  </a:rPr>
                  <a:t>ffective</a:t>
                </a:r>
                <a:r>
                  <a:rPr lang="en-BE" sz="1100" b="1" i="0" u="none" strike="noStrike" baseline="0" dirty="0">
                    <a:effectLst/>
                  </a:rPr>
                  <a:t> </a:t>
                </a:r>
                <a:r>
                  <a:rPr lang="en-GB" sz="1100" b="1" i="0" u="none" strike="noStrike" baseline="0" dirty="0">
                    <a:effectLst/>
                  </a:rPr>
                  <a:t>S</a:t>
                </a:r>
                <a:r>
                  <a:rPr lang="en-BE" sz="1100" b="1" i="0" u="none" strike="noStrike" baseline="0" dirty="0">
                    <a:effectLst/>
                  </a:rPr>
                  <a:t>hare of Voice (</a:t>
                </a:r>
                <a:r>
                  <a:rPr lang="en-BE" sz="1100" b="1" i="0" u="none" strike="noStrike" baseline="0" dirty="0" err="1">
                    <a:effectLst/>
                  </a:rPr>
                  <a:t>ESoV</a:t>
                </a:r>
                <a:endParaRPr lang="en-GB" sz="1100" b="1" dirty="0">
                  <a:solidFill>
                    <a:schemeClr val="tx1"/>
                  </a:solidFill>
                </a:endParaRPr>
              </a:p>
            </c:rich>
          </c:tx>
          <c:layout>
            <c:manualLayout>
              <c:xMode val="edge"/>
              <c:yMode val="edge"/>
              <c:x val="0.30037538179359441"/>
              <c:y val="0.934554534821870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sz="1100" b="1" dirty="0">
                    <a:solidFill>
                      <a:schemeClr val="tx1"/>
                    </a:solidFill>
                  </a:rPr>
                  <a:t>Annualised market share growth</a:t>
                </a:r>
              </a:p>
            </c:rich>
          </c:tx>
          <c:layout>
            <c:manualLayout>
              <c:xMode val="edge"/>
              <c:yMode val="edge"/>
              <c:x val="9.6295486111176928E-3"/>
              <c:y val="8.112276300286640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0432"/>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24003265100523E-2"/>
          <c:y val="4.155846820284062E-2"/>
          <c:w val="0.89815387220518028"/>
          <c:h val="0.78236838865865166"/>
        </c:manualLayout>
      </c:layout>
      <c:barChart>
        <c:barDir val="col"/>
        <c:grouping val="clustered"/>
        <c:varyColors val="0"/>
        <c:ser>
          <c:idx val="0"/>
          <c:order val="0"/>
          <c:tx>
            <c:strRef>
              <c:f>Sheet1!$B$1</c:f>
              <c:strCache>
                <c:ptCount val="1"/>
                <c:pt idx="0">
                  <c:v>ESoV</c:v>
                </c:pt>
              </c:strCache>
            </c:strRef>
          </c:tx>
          <c:spPr>
            <a:solidFill>
              <a:schemeClr val="accent1"/>
            </a:solidFill>
            <a:ln>
              <a:noFill/>
            </a:ln>
            <a:effectLst/>
          </c:spPr>
          <c:invertIfNegative val="0"/>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C512-4116-947F-31F26A24AC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or less</c:v>
                </c:pt>
                <c:pt idx="1">
                  <c:v>0-8%</c:v>
                </c:pt>
                <c:pt idx="2">
                  <c:v>Over 8%</c:v>
                </c:pt>
              </c:strCache>
            </c:strRef>
          </c:cat>
          <c:val>
            <c:numRef>
              <c:f>Sheet1!$B$2:$B$4</c:f>
              <c:numCache>
                <c:formatCode>0%</c:formatCode>
                <c:ptCount val="3"/>
                <c:pt idx="0">
                  <c:v>0</c:v>
                </c:pt>
                <c:pt idx="1">
                  <c:v>0.1</c:v>
                </c:pt>
                <c:pt idx="2">
                  <c:v>0.38</c:v>
                </c:pt>
              </c:numCache>
            </c:numRef>
          </c:val>
          <c:extLst>
            <c:ext xmlns:c16="http://schemas.microsoft.com/office/drawing/2014/chart" uri="{C3380CC4-5D6E-409C-BE32-E72D297353CC}">
              <c16:uniqueId val="{00000000-90F5-4830-AB0C-C875B011EF66}"/>
            </c:ext>
          </c:extLst>
        </c:ser>
        <c:dLbls>
          <c:showLegendKey val="0"/>
          <c:showVal val="0"/>
          <c:showCatName val="0"/>
          <c:showSerName val="0"/>
          <c:showPercent val="0"/>
          <c:showBubbleSize val="0"/>
        </c:dLbls>
        <c:gapWidth val="41"/>
        <c:overlap val="-27"/>
        <c:axId val="643360432"/>
        <c:axId val="643364040"/>
      </c:barChart>
      <c:catAx>
        <c:axId val="6433604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dirty="0">
                    <a:solidFill>
                      <a:schemeClr val="tx1"/>
                    </a:solidFill>
                  </a:rPr>
                  <a:t>E</a:t>
                </a:r>
                <a:r>
                  <a:rPr lang="en-BE" sz="1100" b="1" dirty="0" err="1">
                    <a:solidFill>
                      <a:schemeClr val="tx1"/>
                    </a:solidFill>
                  </a:rPr>
                  <a:t>ffective</a:t>
                </a:r>
                <a:r>
                  <a:rPr lang="en-BE" sz="1100" b="1" dirty="0">
                    <a:solidFill>
                      <a:schemeClr val="tx1"/>
                    </a:solidFill>
                  </a:rPr>
                  <a:t> </a:t>
                </a:r>
                <a:r>
                  <a:rPr lang="en-GB" sz="1100" b="1" dirty="0">
                    <a:solidFill>
                      <a:schemeClr val="tx1"/>
                    </a:solidFill>
                  </a:rPr>
                  <a:t>S</a:t>
                </a:r>
                <a:r>
                  <a:rPr lang="en-BE" sz="1100" b="1" dirty="0">
                    <a:solidFill>
                      <a:schemeClr val="tx1"/>
                    </a:solidFill>
                  </a:rPr>
                  <a:t>hare</a:t>
                </a:r>
                <a:r>
                  <a:rPr lang="en-BE" sz="1100" b="1" baseline="0" dirty="0">
                    <a:solidFill>
                      <a:schemeClr val="tx1"/>
                    </a:solidFill>
                  </a:rPr>
                  <a:t> of Voice (</a:t>
                </a:r>
                <a:r>
                  <a:rPr lang="en-BE" sz="1100" b="1" baseline="0" dirty="0" err="1">
                    <a:solidFill>
                      <a:schemeClr val="tx1"/>
                    </a:solidFill>
                  </a:rPr>
                  <a:t>ESoV</a:t>
                </a:r>
                <a:r>
                  <a:rPr lang="en-BE" sz="1100" b="1" baseline="0" dirty="0">
                    <a:solidFill>
                      <a:schemeClr val="tx1"/>
                    </a:solidFill>
                  </a:rPr>
                  <a:t>)</a:t>
                </a:r>
                <a:endParaRPr lang="en-GB" sz="1100" b="1" dirty="0">
                  <a:solidFill>
                    <a:schemeClr val="tx1"/>
                  </a:solidFill>
                </a:endParaRPr>
              </a:p>
            </c:rich>
          </c:tx>
          <c:layout>
            <c:manualLayout>
              <c:xMode val="edge"/>
              <c:yMode val="edge"/>
              <c:x val="0.40522381352455011"/>
              <c:y val="0.9306609970215968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sz="1100" b="1" dirty="0">
                    <a:solidFill>
                      <a:schemeClr val="tx1"/>
                    </a:solidFill>
                  </a:rPr>
                  <a:t>% cases reporting very large profit growth</a:t>
                </a:r>
              </a:p>
            </c:rich>
          </c:tx>
          <c:layout>
            <c:manualLayout>
              <c:xMode val="edge"/>
              <c:yMode val="edge"/>
              <c:x val="9.6295486111176928E-3"/>
              <c:y val="8.112276300286640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j-lt"/>
                <a:ea typeface="+mn-ea"/>
                <a:cs typeface="+mn-cs"/>
              </a:defRPr>
            </a:pPr>
            <a:r>
              <a:rPr lang="en-US" sz="2000" b="1" dirty="0">
                <a:latin typeface="+mn-lt"/>
              </a:rPr>
              <a:t>Sales volume contribution index</a:t>
            </a:r>
          </a:p>
          <a:p>
            <a:pPr>
              <a:defRPr sz="2000" b="1"/>
            </a:pPr>
            <a:r>
              <a:rPr lang="en-US" sz="2000" b="1" dirty="0">
                <a:latin typeface="+mn-lt"/>
              </a:rPr>
              <a:t>(Indexed to highest channel)</a:t>
            </a:r>
          </a:p>
        </c:rich>
      </c:tx>
      <c:layout>
        <c:manualLayout>
          <c:xMode val="edge"/>
          <c:yMode val="edge"/>
          <c:x val="0.28391624518224734"/>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1.0309556893623594E-3"/>
          <c:y val="0.1080834699548187"/>
          <c:w val="0.99651805747584787"/>
          <c:h val="0.74589587818376635"/>
        </c:manualLayout>
      </c:layout>
      <c:barChart>
        <c:barDir val="col"/>
        <c:grouping val="clustered"/>
        <c:varyColors val="0"/>
        <c:ser>
          <c:idx val="0"/>
          <c:order val="0"/>
          <c:tx>
            <c:strRef>
              <c:f>Sheet1!$B$1</c:f>
              <c:strCache>
                <c:ptCount val="1"/>
                <c:pt idx="0">
                  <c:v>Total 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Sheet1!$B$2</c:f>
              <c:numCache>
                <c:formatCode>0</c:formatCode>
                <c:ptCount val="1"/>
                <c:pt idx="0">
                  <c:v>100</c:v>
                </c:pt>
              </c:numCache>
            </c:numRef>
          </c:val>
          <c:extLst>
            <c:ext xmlns:c16="http://schemas.microsoft.com/office/drawing/2014/chart" uri="{C3380CC4-5D6E-409C-BE32-E72D297353CC}">
              <c16:uniqueId val="{00000000-A66C-4CBB-8557-4286D4FDE9F6}"/>
            </c:ext>
          </c:extLst>
        </c:ser>
        <c:ser>
          <c:idx val="1"/>
          <c:order val="1"/>
          <c:tx>
            <c:strRef>
              <c:f>Sheet1!$C$1</c:f>
              <c:strCache>
                <c:ptCount val="1"/>
                <c:pt idx="0">
                  <c:v>OOH</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Sheet1!$C$2</c:f>
              <c:numCache>
                <c:formatCode>0</c:formatCode>
                <c:ptCount val="1"/>
                <c:pt idx="0">
                  <c:v>29.989002875684502</c:v>
                </c:pt>
              </c:numCache>
            </c:numRef>
          </c:val>
          <c:extLst>
            <c:ext xmlns:c16="http://schemas.microsoft.com/office/drawing/2014/chart" uri="{C3380CC4-5D6E-409C-BE32-E72D297353CC}">
              <c16:uniqueId val="{00000001-A66C-4CBB-8557-4286D4FDE9F6}"/>
            </c:ext>
          </c:extLst>
        </c:ser>
        <c:ser>
          <c:idx val="2"/>
          <c:order val="2"/>
          <c:tx>
            <c:strRef>
              <c:f>Sheet1!$D$1</c:f>
              <c:strCache>
                <c:ptCount val="1"/>
                <c:pt idx="0">
                  <c:v>Radio</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Sheet1!$D$2</c:f>
              <c:numCache>
                <c:formatCode>0</c:formatCode>
                <c:ptCount val="1"/>
                <c:pt idx="0">
                  <c:v>27.463325315981102</c:v>
                </c:pt>
              </c:numCache>
            </c:numRef>
          </c:val>
          <c:extLst>
            <c:ext xmlns:c16="http://schemas.microsoft.com/office/drawing/2014/chart" uri="{C3380CC4-5D6E-409C-BE32-E72D297353CC}">
              <c16:uniqueId val="{00000002-A66C-4CBB-8557-4286D4FDE9F6}"/>
            </c:ext>
          </c:extLst>
        </c:ser>
        <c:ser>
          <c:idx val="3"/>
          <c:order val="3"/>
          <c:tx>
            <c:strRef>
              <c:f>Sheet1!$E$1</c:f>
              <c:strCache>
                <c:ptCount val="1"/>
                <c:pt idx="0">
                  <c:v>Search</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Sheet1!$E$2</c:f>
              <c:numCache>
                <c:formatCode>0</c:formatCode>
                <c:ptCount val="1"/>
                <c:pt idx="0">
                  <c:v>27.235767596850501</c:v>
                </c:pt>
              </c:numCache>
            </c:numRef>
          </c:val>
          <c:extLst>
            <c:ext xmlns:c16="http://schemas.microsoft.com/office/drawing/2014/chart" uri="{C3380CC4-5D6E-409C-BE32-E72D297353CC}">
              <c16:uniqueId val="{00000003-A66C-4CBB-8557-4286D4FDE9F6}"/>
            </c:ext>
          </c:extLst>
        </c:ser>
        <c:ser>
          <c:idx val="4"/>
          <c:order val="4"/>
          <c:tx>
            <c:strRef>
              <c:f>Sheet1!$F$1</c:f>
              <c:strCache>
                <c:ptCount val="1"/>
                <c:pt idx="0">
                  <c:v>Digital display</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Sheet1!$F$2</c:f>
              <c:numCache>
                <c:formatCode>0</c:formatCode>
                <c:ptCount val="1"/>
                <c:pt idx="0">
                  <c:v>19.608576682432499</c:v>
                </c:pt>
              </c:numCache>
            </c:numRef>
          </c:val>
          <c:extLst>
            <c:ext xmlns:c16="http://schemas.microsoft.com/office/drawing/2014/chart" uri="{C3380CC4-5D6E-409C-BE32-E72D297353CC}">
              <c16:uniqueId val="{00000004-A66C-4CBB-8557-4286D4FDE9F6}"/>
            </c:ext>
          </c:extLst>
        </c:ser>
        <c:ser>
          <c:idx val="5"/>
          <c:order val="5"/>
          <c:tx>
            <c:strRef>
              <c:f>Sheet1!$G$1</c:f>
              <c:strCache>
                <c:ptCount val="1"/>
                <c:pt idx="0">
                  <c:v>Print</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Sheet1!$G$2</c:f>
              <c:numCache>
                <c:formatCode>0</c:formatCode>
                <c:ptCount val="1"/>
                <c:pt idx="0">
                  <c:v>11.3524708780193</c:v>
                </c:pt>
              </c:numCache>
            </c:numRef>
          </c:val>
          <c:extLst>
            <c:ext xmlns:c16="http://schemas.microsoft.com/office/drawing/2014/chart" uri="{C3380CC4-5D6E-409C-BE32-E72D297353CC}">
              <c16:uniqueId val="{00000005-A66C-4CBB-8557-4286D4FDE9F6}"/>
            </c:ext>
          </c:extLst>
        </c:ser>
        <c:ser>
          <c:idx val="6"/>
          <c:order val="6"/>
          <c:tx>
            <c:strRef>
              <c:f>Sheet1!$H$1</c:f>
              <c:strCache>
                <c:ptCount val="1"/>
                <c:pt idx="0">
                  <c:v>Social (Facebook)</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Sheet1!$H$2</c:f>
              <c:numCache>
                <c:formatCode>0</c:formatCode>
                <c:ptCount val="1"/>
                <c:pt idx="0">
                  <c:v>11.028975263797999</c:v>
                </c:pt>
              </c:numCache>
            </c:numRef>
          </c:val>
          <c:extLst>
            <c:ext xmlns:c16="http://schemas.microsoft.com/office/drawing/2014/chart" uri="{C3380CC4-5D6E-409C-BE32-E72D297353CC}">
              <c16:uniqueId val="{00000006-A66C-4CBB-8557-4286D4FDE9F6}"/>
            </c:ext>
          </c:extLst>
        </c:ser>
        <c:ser>
          <c:idx val="7"/>
          <c:order val="7"/>
          <c:tx>
            <c:strRef>
              <c:f>Sheet1!$I$1</c:f>
              <c:strCache>
                <c:ptCount val="1"/>
                <c:pt idx="0">
                  <c:v>Digital video</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Sheet1!$I$2</c:f>
              <c:numCache>
                <c:formatCode>0</c:formatCode>
                <c:ptCount val="1"/>
                <c:pt idx="0">
                  <c:v>7.3254297600979994</c:v>
                </c:pt>
              </c:numCache>
            </c:numRef>
          </c:val>
          <c:extLst>
            <c:ext xmlns:c16="http://schemas.microsoft.com/office/drawing/2014/chart" uri="{C3380CC4-5D6E-409C-BE32-E72D297353CC}">
              <c16:uniqueId val="{00000007-A66C-4CBB-8557-4286D4FDE9F6}"/>
            </c:ext>
          </c:extLst>
        </c:ser>
        <c:ser>
          <c:idx val="8"/>
          <c:order val="8"/>
          <c:tx>
            <c:strRef>
              <c:f>Sheet1!$J$1</c:f>
              <c:strCache>
                <c:ptCount val="1"/>
                <c:pt idx="0">
                  <c:v>Cinema</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Effectiveness index</c:v>
                </c:pt>
              </c:strCache>
            </c:strRef>
          </c:cat>
          <c:val>
            <c:numRef>
              <c:f>Sheet1!$J$2</c:f>
              <c:numCache>
                <c:formatCode>0</c:formatCode>
                <c:ptCount val="1"/>
                <c:pt idx="0">
                  <c:v>6.7641267654336197</c:v>
                </c:pt>
              </c:numCache>
            </c:numRef>
          </c:val>
          <c:extLst>
            <c:ext xmlns:c16="http://schemas.microsoft.com/office/drawing/2014/chart" uri="{C3380CC4-5D6E-409C-BE32-E72D297353CC}">
              <c16:uniqueId val="{00000008-A66C-4CBB-8557-4286D4FDE9F6}"/>
            </c:ext>
          </c:extLst>
        </c:ser>
        <c:dLbls>
          <c:dLblPos val="outEnd"/>
          <c:showLegendKey val="0"/>
          <c:showVal val="1"/>
          <c:showCatName val="0"/>
          <c:showSerName val="0"/>
          <c:showPercent val="0"/>
          <c:showBubbleSize val="0"/>
        </c:dLbls>
        <c:gapWidth val="0"/>
        <c:overlap val="-27"/>
        <c:axId val="1162264911"/>
        <c:axId val="1926697103"/>
      </c:barChart>
      <c:catAx>
        <c:axId val="1162264911"/>
        <c:scaling>
          <c:orientation val="minMax"/>
        </c:scaling>
        <c:delete val="1"/>
        <c:axPos val="b"/>
        <c:numFmt formatCode="General" sourceLinked="1"/>
        <c:majorTickMark val="none"/>
        <c:minorTickMark val="none"/>
        <c:tickLblPos val="nextTo"/>
        <c:crossAx val="1926697103"/>
        <c:crosses val="autoZero"/>
        <c:auto val="1"/>
        <c:lblAlgn val="ctr"/>
        <c:lblOffset val="100"/>
        <c:noMultiLvlLbl val="0"/>
      </c:catAx>
      <c:valAx>
        <c:axId val="1926697103"/>
        <c:scaling>
          <c:orientation val="minMax"/>
          <c:max val="110"/>
        </c:scaling>
        <c:delete val="1"/>
        <c:axPos val="l"/>
        <c:numFmt formatCode="0" sourceLinked="1"/>
        <c:majorTickMark val="out"/>
        <c:minorTickMark val="none"/>
        <c:tickLblPos val="nextTo"/>
        <c:crossAx val="116226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24003265100523E-2"/>
          <c:y val="4.155846820284062E-2"/>
          <c:w val="0.89815387220518028"/>
          <c:h val="0.86811862257667805"/>
        </c:manualLayout>
      </c:layout>
      <c:barChart>
        <c:barDir val="col"/>
        <c:grouping val="clustered"/>
        <c:varyColors val="0"/>
        <c:ser>
          <c:idx val="0"/>
          <c:order val="0"/>
          <c:tx>
            <c:strRef>
              <c:f>Sheet1!$B$1</c:f>
              <c:strCache>
                <c:ptCount val="1"/>
                <c:pt idx="0">
                  <c:v>Column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D4B0-4838-BC60-A4D07E5CF3AE}"/>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D4B0-4838-BC60-A4D07E5CF3AE}"/>
              </c:ext>
            </c:extLst>
          </c:dPt>
          <c:dPt>
            <c:idx val="2"/>
            <c:invertIfNegative val="0"/>
            <c:bubble3D val="0"/>
            <c:spPr>
              <a:solidFill>
                <a:schemeClr val="tx1">
                  <a:lumMod val="25000"/>
                  <a:lumOff val="75000"/>
                </a:schemeClr>
              </a:solidFill>
              <a:ln>
                <a:noFill/>
              </a:ln>
              <a:effectLst/>
            </c:spPr>
            <c:extLst>
              <c:ext xmlns:c16="http://schemas.microsoft.com/office/drawing/2014/chart" uri="{C3380CC4-5D6E-409C-BE32-E72D297353CC}">
                <c16:uniqueId val="{00000005-D4B0-4838-BC60-A4D07E5CF3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TV</c:v>
                </c:pt>
                <c:pt idx="1">
                  <c:v>TV Sponsorship</c:v>
                </c:pt>
                <c:pt idx="2">
                  <c:v>DRTV</c:v>
                </c:pt>
                <c:pt idx="3">
                  <c:v>Brand TV</c:v>
                </c:pt>
              </c:strCache>
            </c:strRef>
          </c:cat>
          <c:val>
            <c:numRef>
              <c:f>Sheet1!$B$2:$B$5</c:f>
              <c:numCache>
                <c:formatCode>0.0%</c:formatCode>
                <c:ptCount val="4"/>
                <c:pt idx="0">
                  <c:v>1.0999999999999999E-2</c:v>
                </c:pt>
                <c:pt idx="1">
                  <c:v>1.7999999999999999E-2</c:v>
                </c:pt>
                <c:pt idx="2">
                  <c:v>2.1000000000000001E-2</c:v>
                </c:pt>
                <c:pt idx="3">
                  <c:v>2.5999999999999999E-2</c:v>
                </c:pt>
              </c:numCache>
            </c:numRef>
          </c:val>
          <c:extLst>
            <c:ext xmlns:c16="http://schemas.microsoft.com/office/drawing/2014/chart" uri="{C3380CC4-5D6E-409C-BE32-E72D297353CC}">
              <c16:uniqueId val="{00000002-D4B0-4838-BC60-A4D07E5CF3AE}"/>
            </c:ext>
          </c:extLst>
        </c:ser>
        <c:dLbls>
          <c:showLegendKey val="0"/>
          <c:showVal val="0"/>
          <c:showCatName val="0"/>
          <c:showSerName val="0"/>
          <c:showPercent val="0"/>
          <c:showBubbleSize val="0"/>
        </c:dLbls>
        <c:gapWidth val="41"/>
        <c:overlap val="-27"/>
        <c:axId val="643360432"/>
        <c:axId val="643364040"/>
      </c:barChart>
      <c:catAx>
        <c:axId val="643360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BE" sz="1100" b="1" dirty="0">
                    <a:solidFill>
                      <a:schemeClr val="tx1"/>
                    </a:solidFill>
                  </a:rPr>
                  <a:t>Avg. market share points gained per annum</a:t>
                </a:r>
                <a:endParaRPr lang="en-GB" sz="1100" b="1" dirty="0">
                  <a:solidFill>
                    <a:schemeClr val="tx1"/>
                  </a:solidFill>
                </a:endParaRPr>
              </a:p>
            </c:rich>
          </c:tx>
          <c:layout>
            <c:manualLayout>
              <c:xMode val="edge"/>
              <c:yMode val="edge"/>
              <c:x val="9.6295283188856974E-3"/>
              <c:y val="0.1267684319012760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55846820284062E-2"/>
          <c:w val="1"/>
          <c:h val="0.78236838865865166"/>
        </c:manualLayout>
      </c:layout>
      <c:barChart>
        <c:barDir val="col"/>
        <c:grouping val="clustered"/>
        <c:varyColors val="0"/>
        <c:ser>
          <c:idx val="0"/>
          <c:order val="0"/>
          <c:tx>
            <c:strRef>
              <c:f>Sheet1!$B$1</c:f>
              <c:strCache>
                <c:ptCount val="1"/>
                <c:pt idx="0">
                  <c:v>Business effects</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90F5-4830-AB0C-C875B011EF66}"/>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4-90F5-4830-AB0C-C875B011EF6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Existing consumers</c:v>
                </c:pt>
                <c:pt idx="1">
                  <c:v>New consumers</c:v>
                </c:pt>
                <c:pt idx="2">
                  <c:v>Whole market</c:v>
                </c:pt>
              </c:strCache>
            </c:strRef>
          </c:cat>
          <c:val>
            <c:numRef>
              <c:f>Sheet1!$B$2:$B$4</c:f>
              <c:numCache>
                <c:formatCode>General</c:formatCode>
                <c:ptCount val="3"/>
                <c:pt idx="0">
                  <c:v>0.4</c:v>
                </c:pt>
                <c:pt idx="1">
                  <c:v>1.7</c:v>
                </c:pt>
                <c:pt idx="2">
                  <c:v>1.8</c:v>
                </c:pt>
              </c:numCache>
            </c:numRef>
          </c:val>
          <c:extLst>
            <c:ext xmlns:c16="http://schemas.microsoft.com/office/drawing/2014/chart" uri="{C3380CC4-5D6E-409C-BE32-E72D297353CC}">
              <c16:uniqueId val="{00000000-90F5-4830-AB0C-C875B011EF66}"/>
            </c:ext>
          </c:extLst>
        </c:ser>
        <c:dLbls>
          <c:showLegendKey val="0"/>
          <c:showVal val="0"/>
          <c:showCatName val="0"/>
          <c:showSerName val="0"/>
          <c:showPercent val="0"/>
          <c:showBubbleSize val="0"/>
        </c:dLbls>
        <c:gapWidth val="67"/>
        <c:overlap val="-27"/>
        <c:axId val="643360432"/>
        <c:axId val="643364040"/>
      </c:barChart>
      <c:catAx>
        <c:axId val="6433604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effectLst/>
                  </a:rPr>
                  <a:t>B</a:t>
                </a:r>
                <a:r>
                  <a:rPr lang="en-BE" sz="1100" b="1" i="0" u="none" strike="noStrike" baseline="0" dirty="0" err="1">
                    <a:effectLst/>
                  </a:rPr>
                  <a:t>usiness</a:t>
                </a:r>
                <a:r>
                  <a:rPr lang="en-BE" sz="1100" b="1" i="0" u="none" strike="noStrike" baseline="0" dirty="0">
                    <a:effectLst/>
                  </a:rPr>
                  <a:t> effects</a:t>
                </a:r>
                <a:endParaRPr lang="en-GB" sz="1100" b="1" dirty="0">
                  <a:solidFill>
                    <a:schemeClr val="tx1"/>
                  </a:solidFill>
                </a:endParaRPr>
              </a:p>
            </c:rich>
          </c:tx>
          <c:layout>
            <c:manualLayout>
              <c:xMode val="edge"/>
              <c:yMode val="edge"/>
              <c:x val="0.38704131929365365"/>
              <c:y val="0.934554534821870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1"/>
        <c:axPos val="l"/>
        <c:numFmt formatCode="General" sourceLinked="1"/>
        <c:majorTickMark val="none"/>
        <c:minorTickMark val="none"/>
        <c:tickLblPos val="nextTo"/>
        <c:crossAx val="64336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55846820284062E-2"/>
          <c:w val="1"/>
          <c:h val="0.78236838865865166"/>
        </c:manualLayout>
      </c:layout>
      <c:barChart>
        <c:barDir val="col"/>
        <c:grouping val="clustered"/>
        <c:varyColors val="0"/>
        <c:ser>
          <c:idx val="0"/>
          <c:order val="0"/>
          <c:tx>
            <c:strRef>
              <c:f>Sheet1!$B$1</c:f>
              <c:strCache>
                <c:ptCount val="1"/>
                <c:pt idx="0">
                  <c:v>Business effects</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5-90F5-4830-AB0C-C875B011EF66}"/>
              </c:ext>
            </c:extLst>
          </c:dPt>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4-90F5-4830-AB0C-C875B011EF6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Existing consumers</c:v>
                </c:pt>
                <c:pt idx="1">
                  <c:v>New consumers</c:v>
                </c:pt>
                <c:pt idx="2">
                  <c:v>Whole market</c:v>
                </c:pt>
              </c:strCache>
            </c:strRef>
          </c:cat>
          <c:val>
            <c:numRef>
              <c:f>Sheet1!$B$2:$B$4</c:f>
              <c:numCache>
                <c:formatCode>General</c:formatCode>
                <c:ptCount val="3"/>
                <c:pt idx="0">
                  <c:v>2.4</c:v>
                </c:pt>
                <c:pt idx="1">
                  <c:v>5.4</c:v>
                </c:pt>
                <c:pt idx="2">
                  <c:v>6.7</c:v>
                </c:pt>
              </c:numCache>
            </c:numRef>
          </c:val>
          <c:extLst>
            <c:ext xmlns:c16="http://schemas.microsoft.com/office/drawing/2014/chart" uri="{C3380CC4-5D6E-409C-BE32-E72D297353CC}">
              <c16:uniqueId val="{00000000-90F5-4830-AB0C-C875B011EF66}"/>
            </c:ext>
          </c:extLst>
        </c:ser>
        <c:dLbls>
          <c:showLegendKey val="0"/>
          <c:showVal val="0"/>
          <c:showCatName val="0"/>
          <c:showSerName val="0"/>
          <c:showPercent val="0"/>
          <c:showBubbleSize val="0"/>
        </c:dLbls>
        <c:gapWidth val="67"/>
        <c:overlap val="-27"/>
        <c:axId val="643360432"/>
        <c:axId val="643364040"/>
      </c:barChart>
      <c:catAx>
        <c:axId val="6433604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b="1" i="0" u="none" strike="noStrike" baseline="0" dirty="0">
                    <a:effectLst/>
                  </a:rPr>
                  <a:t>T</a:t>
                </a:r>
                <a:r>
                  <a:rPr lang="en-BE" sz="1100" b="1" i="0" u="none" strike="noStrike" baseline="0" dirty="0" err="1">
                    <a:effectLst/>
                  </a:rPr>
                  <a:t>otal</a:t>
                </a:r>
                <a:r>
                  <a:rPr lang="en-BE" sz="1100" b="1" i="0" u="none" strike="noStrike" baseline="0" dirty="0">
                    <a:effectLst/>
                  </a:rPr>
                  <a:t> effects</a:t>
                </a:r>
                <a:endParaRPr lang="en-GB" sz="1100" b="1" dirty="0">
                  <a:solidFill>
                    <a:schemeClr val="tx1"/>
                  </a:solidFill>
                </a:endParaRPr>
              </a:p>
            </c:rich>
          </c:tx>
          <c:layout>
            <c:manualLayout>
              <c:xMode val="edge"/>
              <c:yMode val="edge"/>
              <c:x val="0.38704131929365365"/>
              <c:y val="0.934554534821870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364040"/>
        <c:crosses val="autoZero"/>
        <c:auto val="1"/>
        <c:lblAlgn val="ctr"/>
        <c:lblOffset val="100"/>
        <c:noMultiLvlLbl val="0"/>
      </c:catAx>
      <c:valAx>
        <c:axId val="643364040"/>
        <c:scaling>
          <c:orientation val="minMax"/>
        </c:scaling>
        <c:delete val="1"/>
        <c:axPos val="l"/>
        <c:numFmt formatCode="General" sourceLinked="1"/>
        <c:majorTickMark val="none"/>
        <c:minorTickMark val="none"/>
        <c:tickLblPos val="nextTo"/>
        <c:crossAx val="64336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sz="1400" b="1" dirty="0">
                <a:solidFill>
                  <a:schemeClr val="tx1"/>
                </a:solidFill>
              </a:rPr>
              <a:t>ATTRIBUTED SALES ROI BY MEDIA CHANNEL OVER A ONE YEAR</a:t>
            </a:r>
            <a:r>
              <a:rPr lang="en-CA" sz="1400" b="1" baseline="0" dirty="0">
                <a:solidFill>
                  <a:schemeClr val="tx1"/>
                </a:solidFill>
              </a:rPr>
              <a:t> PERIOD</a:t>
            </a:r>
            <a:endParaRPr lang="en-CA" sz="1400" b="1" dirty="0">
              <a:solidFill>
                <a:schemeClr val="tx1"/>
              </a:solidFill>
            </a:endParaRPr>
          </a:p>
        </c:rich>
      </c:tx>
      <c:layout>
        <c:manualLayout>
          <c:xMode val="edge"/>
          <c:yMode val="edge"/>
          <c:x val="0.1277105776008822"/>
          <c:y val="3.4489428903174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4043310292721092E-2"/>
          <c:y val="0.14562302113583073"/>
          <c:w val="0.9719133794145578"/>
          <c:h val="0.76991017989341792"/>
        </c:manualLayout>
      </c:layout>
      <c:barChart>
        <c:barDir val="col"/>
        <c:grouping val="clustered"/>
        <c:varyColors val="0"/>
        <c:ser>
          <c:idx val="0"/>
          <c:order val="0"/>
          <c:tx>
            <c:strRef>
              <c:f>Sheet1!$B$1</c:f>
              <c:strCache>
                <c:ptCount val="1"/>
                <c:pt idx="0">
                  <c:v>Attributed Sales ROI by Media Channel</c:v>
                </c:pt>
              </c:strCache>
            </c:strRef>
          </c:tx>
          <c:spPr>
            <a:solidFill>
              <a:schemeClr val="bg2">
                <a:lumMod val="75000"/>
              </a:schemeClr>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3168-483A-B84C-52BA8365171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168-483A-B84C-52BA836517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TV</c:v>
                </c:pt>
                <c:pt idx="2">
                  <c:v>Display &amp; Other</c:v>
                </c:pt>
                <c:pt idx="3">
                  <c:v>Paid Search</c:v>
                </c:pt>
                <c:pt idx="4">
                  <c:v>Paid Social</c:v>
                </c:pt>
                <c:pt idx="5">
                  <c:v>Short-form video</c:v>
                </c:pt>
                <c:pt idx="6">
                  <c:v>Other Media</c:v>
                </c:pt>
              </c:strCache>
            </c:strRef>
          </c:cat>
          <c:val>
            <c:numRef>
              <c:f>Sheet1!$B$2:$B$8</c:f>
              <c:numCache>
                <c:formatCode>"$"#,##0.00;[Red]\-"$"#,##0.00</c:formatCode>
                <c:ptCount val="7"/>
                <c:pt idx="0">
                  <c:v>11.79</c:v>
                </c:pt>
                <c:pt idx="1">
                  <c:v>14.34</c:v>
                </c:pt>
                <c:pt idx="2">
                  <c:v>12.71</c:v>
                </c:pt>
                <c:pt idx="3">
                  <c:v>11.45</c:v>
                </c:pt>
                <c:pt idx="4">
                  <c:v>9.99</c:v>
                </c:pt>
                <c:pt idx="5">
                  <c:v>13.52</c:v>
                </c:pt>
                <c:pt idx="6">
                  <c:v>6.95</c:v>
                </c:pt>
              </c:numCache>
            </c:numRef>
          </c:val>
          <c:extLst>
            <c:ext xmlns:c16="http://schemas.microsoft.com/office/drawing/2014/chart" uri="{C3380CC4-5D6E-409C-BE32-E72D297353CC}">
              <c16:uniqueId val="{00000009-3168-483A-B84C-52BA8365171C}"/>
            </c:ext>
          </c:extLst>
        </c:ser>
        <c:dLbls>
          <c:dLblPos val="outEnd"/>
          <c:showLegendKey val="0"/>
          <c:showVal val="1"/>
          <c:showCatName val="0"/>
          <c:showSerName val="0"/>
          <c:showPercent val="0"/>
          <c:showBubbleSize val="0"/>
        </c:dLbls>
        <c:gapWidth val="109"/>
        <c:overlap val="-27"/>
        <c:axId val="508460112"/>
        <c:axId val="631507696"/>
      </c:barChart>
      <c:catAx>
        <c:axId val="50846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1507696"/>
        <c:crosses val="autoZero"/>
        <c:auto val="1"/>
        <c:lblAlgn val="ctr"/>
        <c:lblOffset val="100"/>
        <c:noMultiLvlLbl val="0"/>
      </c:catAx>
      <c:valAx>
        <c:axId val="631507696"/>
        <c:scaling>
          <c:orientation val="minMax"/>
        </c:scaling>
        <c:delete val="1"/>
        <c:axPos val="l"/>
        <c:numFmt formatCode="&quot;$&quot;#,##0.00;[Red]\-&quot;$&quot;#,##0.00" sourceLinked="1"/>
        <c:majorTickMark val="none"/>
        <c:minorTickMark val="none"/>
        <c:tickLblPos val="nextTo"/>
        <c:crossAx val="50846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1400" b="1" i="0" baseline="0" dirty="0">
                <a:effectLst/>
              </a:rPr>
              <a:t>ATTRIBUTED SALES ROI BY MEDIA CHANNEL (OVER 4 YEARS) </a:t>
            </a:r>
            <a:endParaRPr lang="en-BE" sz="1400" dirty="0">
              <a:effectLst/>
            </a:endParaRPr>
          </a:p>
        </c:rich>
      </c:tx>
      <c:overlay val="0"/>
    </c:title>
    <c:autoTitleDeleted val="0"/>
    <c:plotArea>
      <c:layout>
        <c:manualLayout>
          <c:layoutTarget val="inner"/>
          <c:xMode val="edge"/>
          <c:yMode val="edge"/>
          <c:x val="0"/>
          <c:y val="9.1199838446189924E-2"/>
          <c:w val="1"/>
          <c:h val="0.86136587851307"/>
        </c:manualLayout>
      </c:layout>
      <c:barChart>
        <c:barDir val="col"/>
        <c:grouping val="clustered"/>
        <c:varyColors val="0"/>
        <c:ser>
          <c:idx val="1"/>
          <c:order val="0"/>
          <c:spPr>
            <a:solidFill>
              <a:schemeClr val="tx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B7C-4728-BF76-2E8F7D6A5202}"/>
              </c:ext>
            </c:extLst>
          </c:dPt>
          <c:dPt>
            <c:idx val="1"/>
            <c:invertIfNegative val="0"/>
            <c:bubble3D val="0"/>
            <c:spPr>
              <a:solidFill>
                <a:srgbClr val="AFABAB"/>
              </a:solidFill>
              <a:ln>
                <a:noFill/>
              </a:ln>
              <a:effectLst/>
            </c:spPr>
            <c:extLst>
              <c:ext xmlns:c16="http://schemas.microsoft.com/office/drawing/2014/chart" uri="{C3380CC4-5D6E-409C-BE32-E72D297353CC}">
                <c16:uniqueId val="{00000003-CB7C-4728-BF76-2E8F7D6A5202}"/>
              </c:ext>
            </c:extLst>
          </c:dPt>
          <c:dPt>
            <c:idx val="2"/>
            <c:invertIfNegative val="0"/>
            <c:bubble3D val="0"/>
            <c:spPr>
              <a:solidFill>
                <a:srgbClr val="AFABAB"/>
              </a:solidFill>
              <a:ln>
                <a:noFill/>
              </a:ln>
              <a:effectLst/>
            </c:spPr>
            <c:extLst>
              <c:ext xmlns:c16="http://schemas.microsoft.com/office/drawing/2014/chart" uri="{C3380CC4-5D6E-409C-BE32-E72D297353CC}">
                <c16:uniqueId val="{00000005-CB7C-4728-BF76-2E8F7D6A5202}"/>
              </c:ext>
            </c:extLst>
          </c:dPt>
          <c:dPt>
            <c:idx val="3"/>
            <c:invertIfNegative val="0"/>
            <c:bubble3D val="0"/>
            <c:spPr>
              <a:solidFill>
                <a:srgbClr val="AFABAB"/>
              </a:solidFill>
              <a:ln>
                <a:noFill/>
              </a:ln>
              <a:effectLst/>
            </c:spPr>
            <c:extLst>
              <c:ext xmlns:c16="http://schemas.microsoft.com/office/drawing/2014/chart" uri="{C3380CC4-5D6E-409C-BE32-E72D297353CC}">
                <c16:uniqueId val="{00000007-CB7C-4728-BF76-2E8F7D6A5202}"/>
              </c:ext>
            </c:extLst>
          </c:dPt>
          <c:dPt>
            <c:idx val="4"/>
            <c:invertIfNegative val="0"/>
            <c:bubble3D val="0"/>
            <c:spPr>
              <a:solidFill>
                <a:srgbClr val="AFABAB"/>
              </a:solidFill>
              <a:ln>
                <a:noFill/>
              </a:ln>
              <a:effectLst/>
            </c:spPr>
            <c:extLst>
              <c:ext xmlns:c16="http://schemas.microsoft.com/office/drawing/2014/chart" uri="{C3380CC4-5D6E-409C-BE32-E72D297353CC}">
                <c16:uniqueId val="{00000009-CB7C-4728-BF76-2E8F7D6A5202}"/>
              </c:ext>
            </c:extLst>
          </c:dPt>
          <c:dPt>
            <c:idx val="5"/>
            <c:invertIfNegative val="0"/>
            <c:bubble3D val="0"/>
            <c:spPr>
              <a:solidFill>
                <a:srgbClr val="AFABAB"/>
              </a:solidFill>
              <a:ln>
                <a:noFill/>
              </a:ln>
              <a:effectLst/>
            </c:spPr>
            <c:extLst>
              <c:ext xmlns:c16="http://schemas.microsoft.com/office/drawing/2014/chart" uri="{C3380CC4-5D6E-409C-BE32-E72D297353CC}">
                <c16:uniqueId val="{0000000B-CB7C-4728-BF76-2E8F7D6A5202}"/>
              </c:ext>
            </c:extLst>
          </c:dPt>
          <c:dPt>
            <c:idx val="6"/>
            <c:invertIfNegative val="0"/>
            <c:bubble3D val="0"/>
            <c:extLst>
              <c:ext xmlns:c16="http://schemas.microsoft.com/office/drawing/2014/chart" uri="{C3380CC4-5D6E-409C-BE32-E72D297353CC}">
                <c16:uniqueId val="{0000000C-CB7C-4728-BF76-2E8F7D6A5202}"/>
              </c:ext>
            </c:extLst>
          </c:dPt>
          <c:dPt>
            <c:idx val="7"/>
            <c:invertIfNegative val="0"/>
            <c:bubble3D val="0"/>
            <c:extLst>
              <c:ext xmlns:c16="http://schemas.microsoft.com/office/drawing/2014/chart" uri="{C3380CC4-5D6E-409C-BE32-E72D297353CC}">
                <c16:uniqueId val="{0000000D-CB7C-4728-BF76-2E8F7D6A5202}"/>
              </c:ext>
            </c:extLst>
          </c:dPt>
          <c:dPt>
            <c:idx val="8"/>
            <c:invertIfNegative val="0"/>
            <c:bubble3D val="0"/>
            <c:extLst>
              <c:ext xmlns:c16="http://schemas.microsoft.com/office/drawing/2014/chart" uri="{C3380CC4-5D6E-409C-BE32-E72D297353CC}">
                <c16:uniqueId val="{0000000E-CB7C-4728-BF76-2E8F7D6A5202}"/>
              </c:ext>
            </c:extLst>
          </c:dPt>
          <c:dPt>
            <c:idx val="9"/>
            <c:invertIfNegative val="0"/>
            <c:bubble3D val="0"/>
            <c:extLst>
              <c:ext xmlns:c16="http://schemas.microsoft.com/office/drawing/2014/chart" uri="{C3380CC4-5D6E-409C-BE32-E72D297353CC}">
                <c16:uniqueId val="{0000000F-CB7C-4728-BF76-2E8F7D6A520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Sheet1!$C$2:$C$7</c:f>
              <c:numCache>
                <c:formatCode>"$"0.00</c:formatCode>
                <c:ptCount val="6"/>
                <c:pt idx="0">
                  <c:v>23.4</c:v>
                </c:pt>
                <c:pt idx="1">
                  <c:v>15.202597088281877</c:v>
                </c:pt>
                <c:pt idx="2">
                  <c:v>13.098164611225629</c:v>
                </c:pt>
                <c:pt idx="3">
                  <c:v>14.324572307163001</c:v>
                </c:pt>
                <c:pt idx="4">
                  <c:v>20.21282377509911</c:v>
                </c:pt>
                <c:pt idx="5">
                  <c:v>9.49</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Total ROI</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Multiplatform TV</c:v>
                      </c:pt>
                      <c:pt idx="1">
                        <c:v>Display</c:v>
                      </c:pt>
                      <c:pt idx="2">
                        <c:v>Search</c:v>
                      </c:pt>
                      <c:pt idx="3">
                        <c:v>Social</c:v>
                      </c:pt>
                      <c:pt idx="4">
                        <c:v>SFV</c:v>
                      </c:pt>
                      <c:pt idx="5">
                        <c:v>Other</c:v>
                      </c:pt>
                    </c:strCache>
                  </c:strRef>
                </c15:cat>
              </c15:filteredCategoryTitle>
            </c:ext>
            <c:ext xmlns:c16="http://schemas.microsoft.com/office/drawing/2014/chart" uri="{C3380CC4-5D6E-409C-BE32-E72D297353CC}">
              <c16:uniqueId val="{00000010-CB7C-4728-BF76-2E8F7D6A5202}"/>
            </c:ext>
          </c:extLst>
        </c:ser>
        <c:dLbls>
          <c:dLblPos val="outEnd"/>
          <c:showLegendKey val="0"/>
          <c:showVal val="1"/>
          <c:showCatName val="0"/>
          <c:showSerName val="0"/>
          <c:showPercent val="0"/>
          <c:showBubbleSize val="0"/>
        </c:dLbls>
        <c:gapWidth val="72"/>
        <c:overlap val="9"/>
        <c:axId val="1174331200"/>
        <c:axId val="656603552"/>
      </c:barChart>
      <c:catAx>
        <c:axId val="1174331200"/>
        <c:scaling>
          <c:orientation val="minMax"/>
        </c:scaling>
        <c:delete val="0"/>
        <c:axPos val="b"/>
        <c:numFmt formatCode="General" sourceLinked="1"/>
        <c:majorTickMark val="out"/>
        <c:minorTickMark val="none"/>
        <c:tickLblPos val="nextTo"/>
        <c:spPr>
          <a:ln>
            <a:solidFill>
              <a:schemeClr val="bg1">
                <a:lumMod val="85000"/>
              </a:schemeClr>
            </a:solidFill>
          </a:ln>
        </c:spPr>
        <c:txPr>
          <a:bodyPr/>
          <a:lstStyle/>
          <a:p>
            <a:pPr>
              <a:defRPr>
                <a:noFill/>
              </a:defRPr>
            </a:pPr>
            <a:endParaRPr lang="en-US"/>
          </a:p>
        </c:txPr>
        <c:crossAx val="656603552"/>
        <c:crosses val="autoZero"/>
        <c:auto val="1"/>
        <c:lblAlgn val="ctr"/>
        <c:lblOffset val="100"/>
        <c:noMultiLvlLbl val="0"/>
      </c:catAx>
      <c:valAx>
        <c:axId val="656603552"/>
        <c:scaling>
          <c:orientation val="minMax"/>
          <c:min val="0"/>
        </c:scaling>
        <c:delete val="1"/>
        <c:axPos val="l"/>
        <c:numFmt formatCode="&quot;$&quot;0" sourceLinked="0"/>
        <c:majorTickMark val="out"/>
        <c:minorTickMark val="none"/>
        <c:tickLblPos val="nextTo"/>
        <c:crossAx val="117433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3097018635546E-2"/>
          <c:y val="3.6262257484405147E-2"/>
          <c:w val="0.91578205884135655"/>
          <c:h val="0.78853755142875259"/>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9D92-4072-A490-EE382E18F49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9D92-4072-A490-EE382E18F495}"/>
              </c:ext>
            </c:extLst>
          </c:dPt>
          <c:dPt>
            <c:idx val="2"/>
            <c:invertIfNegative val="0"/>
            <c:bubble3D val="0"/>
            <c:spPr>
              <a:solidFill>
                <a:schemeClr val="tx1"/>
              </a:solidFill>
              <a:ln>
                <a:noFill/>
              </a:ln>
              <a:effectLst/>
            </c:spPr>
            <c:extLst>
              <c:ext xmlns:c16="http://schemas.microsoft.com/office/drawing/2014/chart" uri="{C3380CC4-5D6E-409C-BE32-E72D297353CC}">
                <c16:uniqueId val="{00000006-9D92-4072-A490-EE382E18F495}"/>
              </c:ext>
            </c:extLst>
          </c:dPt>
          <c:dPt>
            <c:idx val="3"/>
            <c:invertIfNegative val="0"/>
            <c:bubble3D val="0"/>
            <c:spPr>
              <a:solidFill>
                <a:schemeClr val="tx1"/>
              </a:solidFill>
              <a:ln>
                <a:noFill/>
              </a:ln>
              <a:effectLst/>
            </c:spPr>
            <c:extLst>
              <c:ext xmlns:c16="http://schemas.microsoft.com/office/drawing/2014/chart" uri="{C3380CC4-5D6E-409C-BE32-E72D297353CC}">
                <c16:uniqueId val="{00000007-9D92-4072-A490-EE382E18F495}"/>
              </c:ext>
            </c:extLst>
          </c:dPt>
          <c:dPt>
            <c:idx val="4"/>
            <c:invertIfNegative val="0"/>
            <c:bubble3D val="0"/>
            <c:spPr>
              <a:solidFill>
                <a:schemeClr val="tx1"/>
              </a:solidFill>
              <a:ln>
                <a:noFill/>
              </a:ln>
              <a:effectLst/>
            </c:spPr>
            <c:extLst>
              <c:ext xmlns:c16="http://schemas.microsoft.com/office/drawing/2014/chart" uri="{C3380CC4-5D6E-409C-BE32-E72D297353CC}">
                <c16:uniqueId val="{00000008-9D92-4072-A490-EE382E18F495}"/>
              </c:ext>
            </c:extLst>
          </c:dPt>
          <c:dPt>
            <c:idx val="5"/>
            <c:invertIfNegative val="0"/>
            <c:bubble3D val="0"/>
            <c:spPr>
              <a:solidFill>
                <a:schemeClr val="tx1"/>
              </a:solidFill>
              <a:ln>
                <a:noFill/>
              </a:ln>
              <a:effectLst/>
            </c:spPr>
            <c:extLst>
              <c:ext xmlns:c16="http://schemas.microsoft.com/office/drawing/2014/chart" uri="{C3380CC4-5D6E-409C-BE32-E72D297353CC}">
                <c16:uniqueId val="{00000009-9D92-4072-A490-EE382E18F495}"/>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9D92-4072-A490-EE382E18F495}"/>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F-5020-4946-8A82-C700BDB2E2D4}"/>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0004-4FDB-85D6-7BF2AA0926E3}"/>
              </c:ext>
            </c:extLst>
          </c:dPt>
          <c:dLbls>
            <c:dLbl>
              <c:idx val="0"/>
              <c:layout>
                <c:manualLayout>
                  <c:x val="-0.10355710322651399"/>
                  <c:y val="0.1825396255031790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fld id="{BF5636E1-D2DD-4443-9A68-6B36F99DAA73}" type="CELLRANGE">
                      <a:rPr lang="en-US" sz="1400" b="1">
                        <a:solidFill>
                          <a:schemeClr val="accent1"/>
                        </a:solidFill>
                      </a:rPr>
                      <a:pPr>
                        <a:defRPr sz="1400" b="1">
                          <a:solidFill>
                            <a:schemeClr val="accent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D92-4072-A490-EE382E18F495}"/>
                </c:ext>
              </c:extLst>
            </c:dLbl>
            <c:dLbl>
              <c:idx val="1"/>
              <c:layout>
                <c:manualLayout>
                  <c:x val="-4.1063825075498767E-3"/>
                  <c:y val="-4.3650780011629829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fld id="{3661C6E9-B6F6-4B8D-B3AD-C67633F5D53D}" type="CELLRANGE">
                      <a:rPr lang="en-US" b="1">
                        <a:solidFill>
                          <a:schemeClr val="accent1"/>
                        </a:solidFill>
                      </a:rPr>
                      <a:pPr>
                        <a:defRPr sz="1100" b="1">
                          <a:solidFill>
                            <a:schemeClr val="accent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D92-4072-A490-EE382E18F495}"/>
                </c:ext>
              </c:extLst>
            </c:dLbl>
            <c:dLbl>
              <c:idx val="2"/>
              <c:layout>
                <c:manualLayout>
                  <c:x val="2.5468606064755438E-2"/>
                  <c:y val="3.968252728329974E-2"/>
                </c:manualLayout>
              </c:layout>
              <c:tx>
                <c:rich>
                  <a:bodyPr/>
                  <a:lstStyle/>
                  <a:p>
                    <a:fld id="{7E547E49-6FAA-4102-B7E7-87CABAF16129}"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D92-4072-A490-EE382E18F495}"/>
                </c:ext>
              </c:extLst>
            </c:dLbl>
            <c:dLbl>
              <c:idx val="3"/>
              <c:layout>
                <c:manualLayout>
                  <c:x val="-1.5281922397196405E-3"/>
                  <c:y val="2.7777769098309868E-2"/>
                </c:manualLayout>
              </c:layout>
              <c:tx>
                <c:rich>
                  <a:bodyPr/>
                  <a:lstStyle/>
                  <a:p>
                    <a:fld id="{464385A6-BE4E-44D1-A22B-01EE982CB52B}"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D92-4072-A490-EE382E18F495}"/>
                </c:ext>
              </c:extLst>
            </c:dLbl>
            <c:dLbl>
              <c:idx val="4"/>
              <c:layout>
                <c:manualLayout>
                  <c:x val="-5.4421324567968742E-2"/>
                  <c:y val="9.4188013903920551E-2"/>
                </c:manualLayout>
              </c:layout>
              <c:tx>
                <c:rich>
                  <a:bodyPr/>
                  <a:lstStyle/>
                  <a:p>
                    <a:fld id="{9190B110-63AA-4D75-A8E9-501ABB23C68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D92-4072-A490-EE382E18F495}"/>
                </c:ext>
              </c:extLst>
            </c:dLbl>
            <c:dLbl>
              <c:idx val="5"/>
              <c:layout>
                <c:manualLayout>
                  <c:x val="5.2468139428374196E-3"/>
                  <c:y val="-5.9523790924949714E-2"/>
                </c:manualLayout>
              </c:layout>
              <c:tx>
                <c:rich>
                  <a:bodyPr/>
                  <a:lstStyle/>
                  <a:p>
                    <a:fld id="{455F152F-6316-4102-A66A-DDBC34C4D84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D92-4072-A490-EE382E18F495}"/>
                </c:ext>
              </c:extLst>
            </c:dLbl>
            <c:dLbl>
              <c:idx val="6"/>
              <c:layout>
                <c:manualLayout>
                  <c:x val="1.9895349578935592E-4"/>
                  <c:y val="-8.300360282579386E-2"/>
                </c:manualLayout>
              </c:layout>
              <c:tx>
                <c:rich>
                  <a:bodyPr/>
                  <a:lstStyle/>
                  <a:p>
                    <a:fld id="{AEC0DC3D-FA9D-426C-B876-984D33DED67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D92-4072-A490-EE382E18F495}"/>
                </c:ext>
              </c:extLst>
            </c:dLbl>
            <c:dLbl>
              <c:idx val="7"/>
              <c:layout>
                <c:manualLayout>
                  <c:x val="3.9923040729353812E-3"/>
                  <c:y val="-3.9682527283299808E-3"/>
                </c:manualLayout>
              </c:layout>
              <c:tx>
                <c:rich>
                  <a:bodyPr/>
                  <a:lstStyle/>
                  <a:p>
                    <a:fld id="{014C6D05-AF29-4243-8386-CB6CBD3A64F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020-4946-8A82-C700BDB2E2D4}"/>
                </c:ext>
              </c:extLst>
            </c:dLbl>
            <c:dLbl>
              <c:idx val="8"/>
              <c:layout>
                <c:manualLayout>
                  <c:x val="-3.852366095253993E-2"/>
                  <c:y val="8.7692288807098451E-2"/>
                </c:manualLayout>
              </c:layout>
              <c:tx>
                <c:rich>
                  <a:bodyPr/>
                  <a:lstStyle/>
                  <a:p>
                    <a:fld id="{87526A19-7853-4AFD-9EF3-443C2763038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0004-4FDB-85D6-7BF2AA0926E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25000"/>
                          <a:lumOff val="75000"/>
                        </a:schemeClr>
                      </a:solidFill>
                      <a:round/>
                    </a:ln>
                    <a:effectLst/>
                  </c:spPr>
                </c15:leaderLines>
              </c:ext>
            </c:extLst>
          </c:dLbls>
          <c:xVal>
            <c:numRef>
              <c:f>Sheet1!$A$2:$A$10</c:f>
              <c:numCache>
                <c:formatCode>0%</c:formatCode>
                <c:ptCount val="9"/>
                <c:pt idx="0">
                  <c:v>0.59468143543944552</c:v>
                </c:pt>
                <c:pt idx="1">
                  <c:v>5.989440412075336E-3</c:v>
                </c:pt>
                <c:pt idx="2">
                  <c:v>4.9765463467207817E-2</c:v>
                </c:pt>
                <c:pt idx="3">
                  <c:v>5.9498047110766214E-2</c:v>
                </c:pt>
                <c:pt idx="4">
                  <c:v>4.5826017656624113E-2</c:v>
                </c:pt>
                <c:pt idx="5">
                  <c:v>3.3399108665885573E-2</c:v>
                </c:pt>
                <c:pt idx="6">
                  <c:v>7.8033469917445808E-2</c:v>
                </c:pt>
                <c:pt idx="7">
                  <c:v>8.2911548015117739E-3</c:v>
                </c:pt>
                <c:pt idx="8">
                  <c:v>7.125726828437591E-2</c:v>
                </c:pt>
              </c:numCache>
            </c:numRef>
          </c:xVal>
          <c:yVal>
            <c:numRef>
              <c:f>Sheet1!$B$2:$B$10</c:f>
              <c:numCache>
                <c:formatCode>0.0</c:formatCode>
                <c:ptCount val="9"/>
                <c:pt idx="0">
                  <c:v>4.8914866083905597</c:v>
                </c:pt>
                <c:pt idx="1">
                  <c:v>7.6000627934756739</c:v>
                </c:pt>
                <c:pt idx="2">
                  <c:v>3.2982328839208965</c:v>
                </c:pt>
                <c:pt idx="3">
                  <c:v>3.9401733447889802</c:v>
                </c:pt>
                <c:pt idx="4">
                  <c:v>6.4498201259861299</c:v>
                </c:pt>
                <c:pt idx="5">
                  <c:v>6.563332382413174</c:v>
                </c:pt>
                <c:pt idx="6">
                  <c:v>4.9498438717685653</c:v>
                </c:pt>
                <c:pt idx="7">
                  <c:v>9.7366925583340063</c:v>
                </c:pt>
                <c:pt idx="8">
                  <c:v>2.4270000713895401</c:v>
                </c:pt>
              </c:numCache>
            </c:numRef>
          </c:yVal>
          <c:bubbleSize>
            <c:numRef>
              <c:f>Sheet1!$C$2:$C$10</c:f>
              <c:numCache>
                <c:formatCode>0%</c:formatCode>
                <c:ptCount val="9"/>
                <c:pt idx="0">
                  <c:v>0.62135111475468663</c:v>
                </c:pt>
                <c:pt idx="1">
                  <c:v>9.7233352718304831E-3</c:v>
                </c:pt>
                <c:pt idx="2">
                  <c:v>3.5060750019036288E-2</c:v>
                </c:pt>
                <c:pt idx="3">
                  <c:v>5.0076027794181424E-2</c:v>
                </c:pt>
                <c:pt idx="4">
                  <c:v>6.313519891527726E-2</c:v>
                </c:pt>
                <c:pt idx="5">
                  <c:v>4.6824279900539979E-2</c:v>
                </c:pt>
                <c:pt idx="6">
                  <c:v>8.2505756675787564E-2</c:v>
                </c:pt>
                <c:pt idx="7">
                  <c:v>1.7244011857598864E-2</c:v>
                </c:pt>
                <c:pt idx="8">
                  <c:v>3.694118224496333E-2</c:v>
                </c:pt>
              </c:numCache>
            </c:numRef>
          </c:bubbleSize>
          <c:bubble3D val="0"/>
          <c:extLst>
            <c:ext xmlns:c15="http://schemas.microsoft.com/office/drawing/2012/chart" uri="{02D57815-91ED-43cb-92C2-25804820EDAC}">
              <c15:datalabelsRange>
                <c15:f>Sheet1!$D$2:$D$10</c15:f>
                <c15:dlblRangeCache>
                  <c:ptCount val="9"/>
                  <c:pt idx="0">
                    <c:v>TV (linear broadcast)</c:v>
                  </c:pt>
                  <c:pt idx="1">
                    <c:v>TV catch-up </c:v>
                  </c:pt>
                  <c:pt idx="2">
                    <c:v>Online video (incl. YT; excl. FB)</c:v>
                  </c:pt>
                  <c:pt idx="3">
                    <c:v>Affiliation</c:v>
                  </c:pt>
                  <c:pt idx="4">
                    <c:v>Display</c:v>
                  </c:pt>
                  <c:pt idx="5">
                    <c:v>Facebook (incl. Instagram)</c:v>
                  </c:pt>
                  <c:pt idx="6">
                    <c:v>Radio</c:v>
                  </c:pt>
                  <c:pt idx="7">
                    <c:v>Cinema</c:v>
                  </c:pt>
                  <c:pt idx="8">
                    <c:v>Outdoor</c:v>
                  </c:pt>
                </c15:dlblRangeCache>
              </c15:datalabelsRange>
            </c:ext>
            <c:ext xmlns:c16="http://schemas.microsoft.com/office/drawing/2014/chart" uri="{C3380CC4-5D6E-409C-BE32-E72D297353CC}">
              <c16:uniqueId val="{00000000-9D92-4072-A490-EE382E18F495}"/>
            </c:ext>
          </c:extLst>
        </c:ser>
        <c:dLbls>
          <c:dLblPos val="ctr"/>
          <c:showLegendKey val="0"/>
          <c:showVal val="1"/>
          <c:showCatName val="0"/>
          <c:showSerName val="0"/>
          <c:showPercent val="0"/>
          <c:showBubbleSize val="0"/>
        </c:dLbls>
        <c:bubbleScale val="100"/>
        <c:showNegBubbles val="0"/>
        <c:axId val="590315792"/>
        <c:axId val="590311200"/>
      </c:bubbleChart>
      <c:valAx>
        <c:axId val="590315792"/>
        <c:scaling>
          <c:orientation val="minMax"/>
          <c:max val="0.70000000000000007"/>
          <c:min val="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dirty="0"/>
                  <a:t>Investments %</a:t>
                </a:r>
              </a:p>
            </c:rich>
          </c:tx>
          <c:layout>
            <c:manualLayout>
              <c:xMode val="edge"/>
              <c:yMode val="edge"/>
              <c:x val="0.45301305143755149"/>
              <c:y val="0.9227717105545815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90311200"/>
        <c:crosses val="autoZero"/>
        <c:crossBetween val="midCat"/>
      </c:valAx>
      <c:valAx>
        <c:axId val="590311200"/>
        <c:scaling>
          <c:orientation val="minMax"/>
          <c:max val="1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BE" dirty="0"/>
                  <a:t>ROI</a:t>
                </a:r>
                <a:endParaRPr lang="fr-BE" dirty="0"/>
              </a:p>
            </c:rich>
          </c:tx>
          <c:layout>
            <c:manualLayout>
              <c:xMode val="edge"/>
              <c:yMode val="edge"/>
              <c:x val="5.6024598592573855E-3"/>
              <c:y val="0.418515367293036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90315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3097018635546E-2"/>
          <c:y val="3.6262257484405147E-2"/>
          <c:w val="0.91793905000102782"/>
          <c:h val="0.78528968888034156"/>
        </c:manualLayout>
      </c:layout>
      <c:bubbleChart>
        <c:varyColors val="0"/>
        <c:ser>
          <c:idx val="0"/>
          <c:order val="0"/>
          <c:tx>
            <c:strRef>
              <c:f>Sheet1!$B$1</c:f>
              <c:strCache>
                <c:ptCount val="1"/>
                <c:pt idx="0">
                  <c:v>Y-Values</c:v>
                </c:pt>
              </c:strCache>
            </c:strRef>
          </c:tx>
          <c:spPr>
            <a:solidFill>
              <a:schemeClr val="tx1">
                <a:lumMod val="50000"/>
                <a:lumOff val="5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9D92-4072-A490-EE382E18F49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9D92-4072-A490-EE382E18F49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6-9D92-4072-A490-EE382E18F495}"/>
              </c:ext>
            </c:extLst>
          </c:dPt>
          <c:dPt>
            <c:idx val="3"/>
            <c:invertIfNegative val="0"/>
            <c:bubble3D val="0"/>
            <c:spPr>
              <a:solidFill>
                <a:schemeClr val="tx1"/>
              </a:solidFill>
              <a:ln>
                <a:noFill/>
              </a:ln>
              <a:effectLst/>
            </c:spPr>
            <c:extLst>
              <c:ext xmlns:c16="http://schemas.microsoft.com/office/drawing/2014/chart" uri="{C3380CC4-5D6E-409C-BE32-E72D297353CC}">
                <c16:uniqueId val="{00000007-9D92-4072-A490-EE382E18F495}"/>
              </c:ext>
            </c:extLst>
          </c:dPt>
          <c:dPt>
            <c:idx val="4"/>
            <c:invertIfNegative val="0"/>
            <c:bubble3D val="0"/>
            <c:spPr>
              <a:solidFill>
                <a:schemeClr val="tx1"/>
              </a:solidFill>
              <a:ln>
                <a:noFill/>
              </a:ln>
              <a:effectLst/>
            </c:spPr>
            <c:extLst>
              <c:ext xmlns:c16="http://schemas.microsoft.com/office/drawing/2014/chart" uri="{C3380CC4-5D6E-409C-BE32-E72D297353CC}">
                <c16:uniqueId val="{00000008-9D92-4072-A490-EE382E18F495}"/>
              </c:ext>
            </c:extLst>
          </c:dPt>
          <c:dPt>
            <c:idx val="5"/>
            <c:invertIfNegative val="0"/>
            <c:bubble3D val="0"/>
            <c:spPr>
              <a:solidFill>
                <a:schemeClr val="tx1"/>
              </a:solidFill>
              <a:ln>
                <a:noFill/>
              </a:ln>
              <a:effectLst/>
            </c:spPr>
            <c:extLst>
              <c:ext xmlns:c16="http://schemas.microsoft.com/office/drawing/2014/chart" uri="{C3380CC4-5D6E-409C-BE32-E72D297353CC}">
                <c16:uniqueId val="{00000009-9D92-4072-A490-EE382E18F495}"/>
              </c:ext>
            </c:extLst>
          </c:dPt>
          <c:dPt>
            <c:idx val="6"/>
            <c:invertIfNegative val="0"/>
            <c:bubble3D val="0"/>
            <c:spPr>
              <a:solidFill>
                <a:schemeClr val="tx1"/>
              </a:solidFill>
              <a:ln>
                <a:noFill/>
              </a:ln>
              <a:effectLst/>
            </c:spPr>
            <c:extLst>
              <c:ext xmlns:c16="http://schemas.microsoft.com/office/drawing/2014/chart" uri="{C3380CC4-5D6E-409C-BE32-E72D297353CC}">
                <c16:uniqueId val="{0000000A-9D92-4072-A490-EE382E18F495}"/>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9D92-4072-A490-EE382E18F495}"/>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C-9D92-4072-A490-EE382E18F495}"/>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D-9D92-4072-A490-EE382E18F495}"/>
              </c:ext>
            </c:extLst>
          </c:dPt>
          <c:dLbls>
            <c:dLbl>
              <c:idx val="0"/>
              <c:layout>
                <c:manualLayout>
                  <c:x val="2.1079277277384494E-2"/>
                  <c:y val="0.1981196154530741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fld id="{82E0AFF0-DA6A-4C75-A731-AB4D47857E29}" type="CELLRANGE">
                      <a:rPr lang="en-GB" b="1" smtClean="0">
                        <a:solidFill>
                          <a:schemeClr val="accent1"/>
                        </a:solidFill>
                      </a:rPr>
                      <a:pPr>
                        <a:defRPr b="1">
                          <a:solidFill>
                            <a:schemeClr val="accent1"/>
                          </a:solidFill>
                        </a:defRPr>
                      </a:pPr>
                      <a:t>[CELLRANGE]</a:t>
                    </a:fld>
                    <a:br>
                      <a:rPr lang="en-GB" b="1" dirty="0">
                        <a:solidFill>
                          <a:schemeClr val="accent1"/>
                        </a:solidFill>
                      </a:rPr>
                    </a:br>
                    <a:r>
                      <a:rPr lang="en-GB" b="0" dirty="0">
                        <a:solidFill>
                          <a:schemeClr val="tx1">
                            <a:lumMod val="50000"/>
                            <a:lumOff val="50000"/>
                          </a:schemeClr>
                        </a:solidFill>
                      </a:rPr>
                      <a:t>(contribution</a:t>
                    </a:r>
                    <a:r>
                      <a:rPr lang="en-GB" b="0" baseline="0" dirty="0">
                        <a:solidFill>
                          <a:schemeClr val="tx1">
                            <a:lumMod val="50000"/>
                            <a:lumOff val="50000"/>
                          </a:schemeClr>
                        </a:solidFill>
                      </a:rPr>
                      <a:t> to sales of </a:t>
                    </a:r>
                    <a:br>
                      <a:rPr lang="en-GB" b="0" baseline="0" dirty="0">
                        <a:solidFill>
                          <a:schemeClr val="tx1">
                            <a:lumMod val="50000"/>
                            <a:lumOff val="50000"/>
                          </a:schemeClr>
                        </a:solidFill>
                      </a:rPr>
                    </a:br>
                    <a:r>
                      <a:rPr lang="en-GB" b="0" baseline="0" dirty="0">
                        <a:solidFill>
                          <a:schemeClr val="tx1">
                            <a:lumMod val="50000"/>
                            <a:lumOff val="50000"/>
                          </a:schemeClr>
                        </a:solidFill>
                      </a:rPr>
                      <a:t>Total TV = </a:t>
                    </a:r>
                    <a:r>
                      <a:rPr lang="en-GB" b="1" baseline="0" dirty="0">
                        <a:solidFill>
                          <a:schemeClr val="accent1"/>
                        </a:solidFill>
                      </a:rPr>
                      <a:t>65%</a:t>
                    </a:r>
                    <a:r>
                      <a:rPr lang="en-GB" b="0" baseline="0" dirty="0">
                        <a:solidFill>
                          <a:schemeClr val="tx1">
                            <a:lumMod val="50000"/>
                            <a:lumOff val="50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D92-4072-A490-EE382E18F495}"/>
                </c:ext>
              </c:extLst>
            </c:dLbl>
            <c:dLbl>
              <c:idx val="1"/>
              <c:layout>
                <c:manualLayout>
                  <c:x val="-9.9552447273573944E-2"/>
                  <c:y val="5.52136633229879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fld id="{5B27980D-FA2A-44DC-A445-52933DD1052A}" type="CELLRANGE">
                      <a:rPr lang="en-US" b="1">
                        <a:solidFill>
                          <a:schemeClr val="accent1"/>
                        </a:solidFill>
                      </a:rPr>
                      <a:pPr>
                        <a:defRPr b="1">
                          <a:solidFill>
                            <a:schemeClr val="accent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D92-4072-A490-EE382E18F495}"/>
                </c:ext>
              </c:extLst>
            </c:dLbl>
            <c:dLbl>
              <c:idx val="2"/>
              <c:layout>
                <c:manualLayout>
                  <c:x val="-6.4710969978138133E-2"/>
                  <c:y val="-9.743587645233162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fld id="{7C7D4BB7-1120-44BB-B779-3A4558A0CFEC}" type="CELLRANGE">
                      <a:rPr lang="en-US" b="1">
                        <a:solidFill>
                          <a:schemeClr val="accent1"/>
                        </a:solidFill>
                      </a:rPr>
                      <a:pPr>
                        <a:defRPr b="1">
                          <a:solidFill>
                            <a:schemeClr val="accent1"/>
                          </a:solidFill>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D92-4072-A490-EE382E18F495}"/>
                </c:ext>
              </c:extLst>
            </c:dLbl>
            <c:dLbl>
              <c:idx val="3"/>
              <c:layout>
                <c:manualLayout>
                  <c:x val="-4.0371237518094398E-2"/>
                  <c:y val="7.4700838613454237E-2"/>
                </c:manualLayout>
              </c:layout>
              <c:tx>
                <c:rich>
                  <a:bodyPr/>
                  <a:lstStyle/>
                  <a:p>
                    <a:fld id="{5170C9CF-513F-49F1-83A2-1CD784C4116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D92-4072-A490-EE382E18F495}"/>
                </c:ext>
              </c:extLst>
            </c:dLbl>
            <c:dLbl>
              <c:idx val="4"/>
              <c:layout>
                <c:manualLayout>
                  <c:x val="-6.4057555525891444E-2"/>
                  <c:y val="-8.4444426258687422E-2"/>
                </c:manualLayout>
              </c:layout>
              <c:tx>
                <c:rich>
                  <a:bodyPr/>
                  <a:lstStyle/>
                  <a:p>
                    <a:fld id="{3A438555-5DFA-41B0-AAFE-EA1CDAFD57F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D92-4072-A490-EE382E18F495}"/>
                </c:ext>
              </c:extLst>
            </c:dLbl>
            <c:dLbl>
              <c:idx val="5"/>
              <c:layout>
                <c:manualLayout>
                  <c:x val="-2.6524691805154033E-2"/>
                  <c:y val="7.4700838613454251E-2"/>
                </c:manualLayout>
              </c:layout>
              <c:tx>
                <c:rich>
                  <a:bodyPr/>
                  <a:lstStyle/>
                  <a:p>
                    <a:fld id="{BE001E0D-F4FC-4236-9CA5-760E9815214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D92-4072-A490-EE382E18F495}"/>
                </c:ext>
              </c:extLst>
            </c:dLbl>
            <c:dLbl>
              <c:idx val="6"/>
              <c:layout>
                <c:manualLayout>
                  <c:x val="-2.7760673855049101E-2"/>
                  <c:y val="-0.12666663938803108"/>
                </c:manualLayout>
              </c:layout>
              <c:tx>
                <c:rich>
                  <a:bodyPr/>
                  <a:lstStyle/>
                  <a:p>
                    <a:fld id="{D8F8D16E-4108-471F-85AA-5A7B6019D42E}"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D92-4072-A490-EE382E18F495}"/>
                </c:ext>
              </c:extLst>
            </c:dLbl>
            <c:dLbl>
              <c:idx val="7"/>
              <c:layout>
                <c:manualLayout>
                  <c:x val="-0.1042402504184861"/>
                  <c:y val="7.7948701161865169E-2"/>
                </c:manualLayout>
              </c:layout>
              <c:tx>
                <c:rich>
                  <a:bodyPr/>
                  <a:lstStyle/>
                  <a:p>
                    <a:fld id="{92FB0ADB-D7C3-46CA-842A-FFCC05F17947}"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D92-4072-A490-EE382E18F495}"/>
                </c:ext>
              </c:extLst>
            </c:dLbl>
            <c:dLbl>
              <c:idx val="8"/>
              <c:layout>
                <c:manualLayout>
                  <c:x val="-7.7857517005671367E-2"/>
                  <c:y val="-8.1196563710276337E-2"/>
                </c:manualLayout>
              </c:layout>
              <c:tx>
                <c:rich>
                  <a:bodyPr/>
                  <a:lstStyle/>
                  <a:p>
                    <a:fld id="{D14B1533-248B-4328-8750-817450B2D207}"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D92-4072-A490-EE382E18F495}"/>
                </c:ext>
              </c:extLst>
            </c:dLbl>
            <c:dLbl>
              <c:idx val="9"/>
              <c:layout>
                <c:manualLayout>
                  <c:x val="-3.5305113934182383E-2"/>
                  <c:y val="7.1452976065043181E-2"/>
                </c:manualLayout>
              </c:layout>
              <c:tx>
                <c:rich>
                  <a:bodyPr/>
                  <a:lstStyle/>
                  <a:p>
                    <a:fld id="{092B0217-27C4-44F3-994E-ACF2E206F145}"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D92-4072-A490-EE382E18F495}"/>
                </c:ext>
              </c:extLst>
            </c:dLbl>
            <c:dLbl>
              <c:idx val="10"/>
              <c:layout>
                <c:manualLayout>
                  <c:x val="-7.425897322174177E-2"/>
                  <c:y val="-9.7435876452331607E-2"/>
                </c:manualLayout>
              </c:layout>
              <c:tx>
                <c:rich>
                  <a:bodyPr/>
                  <a:lstStyle/>
                  <a:p>
                    <a:fld id="{99BF28B9-D6C9-4EFC-9B54-6ED8E345E98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DEB7-4457-B77F-5A3D03BCE3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25000"/>
                          <a:lumOff val="75000"/>
                        </a:schemeClr>
                      </a:solidFill>
                      <a:round/>
                    </a:ln>
                    <a:effectLst/>
                  </c:spPr>
                </c15:leaderLines>
              </c:ext>
            </c:extLst>
          </c:dLbls>
          <c:xVal>
            <c:numRef>
              <c:f>Sheet1!$A$2:$A$12</c:f>
              <c:numCache>
                <c:formatCode>0</c:formatCode>
                <c:ptCount val="11"/>
                <c:pt idx="0">
                  <c:v>210.58227848101265</c:v>
                </c:pt>
                <c:pt idx="1">
                  <c:v>194.66666666666666</c:v>
                </c:pt>
                <c:pt idx="2">
                  <c:v>198.63636363636363</c:v>
                </c:pt>
                <c:pt idx="3">
                  <c:v>148.60714285714286</c:v>
                </c:pt>
                <c:pt idx="4">
                  <c:v>100.23076923076923</c:v>
                </c:pt>
                <c:pt idx="5">
                  <c:v>133.875</c:v>
                </c:pt>
                <c:pt idx="6">
                  <c:v>155.5</c:v>
                </c:pt>
                <c:pt idx="7">
                  <c:v>134.52941176470588</c:v>
                </c:pt>
                <c:pt idx="8">
                  <c:v>144.75</c:v>
                </c:pt>
                <c:pt idx="9">
                  <c:v>164.4</c:v>
                </c:pt>
                <c:pt idx="10">
                  <c:v>111.28571428571429</c:v>
                </c:pt>
              </c:numCache>
            </c:numRef>
          </c:xVal>
          <c:yVal>
            <c:numRef>
              <c:f>Sheet1!$B$2:$B$12</c:f>
              <c:numCache>
                <c:formatCode>0.0</c:formatCode>
                <c:ptCount val="11"/>
                <c:pt idx="0">
                  <c:v>4.8914866083905597</c:v>
                </c:pt>
                <c:pt idx="1">
                  <c:v>4.6463195791006449</c:v>
                </c:pt>
                <c:pt idx="2">
                  <c:v>7.6000627934756739</c:v>
                </c:pt>
                <c:pt idx="3">
                  <c:v>3.2982328839208965</c:v>
                </c:pt>
                <c:pt idx="4">
                  <c:v>6.4498201259861299</c:v>
                </c:pt>
                <c:pt idx="5">
                  <c:v>9.4636462213625361</c:v>
                </c:pt>
                <c:pt idx="6">
                  <c:v>3.9401733447889784</c:v>
                </c:pt>
                <c:pt idx="7">
                  <c:v>2.1665193437513448</c:v>
                </c:pt>
                <c:pt idx="8">
                  <c:v>4.9498438717685653</c:v>
                </c:pt>
                <c:pt idx="9">
                  <c:v>9.7366925583340063</c:v>
                </c:pt>
                <c:pt idx="10">
                  <c:v>2.4270000713895401</c:v>
                </c:pt>
              </c:numCache>
            </c:numRef>
          </c:yVal>
          <c:bubbleSize>
            <c:numRef>
              <c:f>Sheet1!$C$2:$C$12</c:f>
              <c:numCache>
                <c:formatCode>0%</c:formatCode>
                <c:ptCount val="11"/>
                <c:pt idx="0">
                  <c:v>0.62135111475468663</c:v>
                </c:pt>
                <c:pt idx="1">
                  <c:v>1.8057256422847539E-2</c:v>
                </c:pt>
                <c:pt idx="2">
                  <c:v>9.7233352718304831E-3</c:v>
                </c:pt>
                <c:pt idx="3">
                  <c:v>3.5060750019036288E-2</c:v>
                </c:pt>
                <c:pt idx="4">
                  <c:v>6.313519891527726E-2</c:v>
                </c:pt>
                <c:pt idx="5">
                  <c:v>1.2716749336457115E-2</c:v>
                </c:pt>
                <c:pt idx="6">
                  <c:v>5.0076027794181424E-2</c:v>
                </c:pt>
                <c:pt idx="7">
                  <c:v>1.6087672078624007E-2</c:v>
                </c:pt>
                <c:pt idx="8">
                  <c:v>8.2505756675787564E-2</c:v>
                </c:pt>
                <c:pt idx="9">
                  <c:v>1.7244011857598864E-2</c:v>
                </c:pt>
                <c:pt idx="10">
                  <c:v>3.694118224496333E-2</c:v>
                </c:pt>
              </c:numCache>
            </c:numRef>
          </c:bubbleSize>
          <c:bubble3D val="0"/>
          <c:extLst>
            <c:ext xmlns:c15="http://schemas.microsoft.com/office/drawing/2012/chart" uri="{02D57815-91ED-43cb-92C2-25804820EDAC}">
              <c15:datalabelsRange>
                <c15:f>Sheet1!$D$2:$D$12</c15:f>
                <c15:dlblRangeCache>
                  <c:ptCount val="11"/>
                  <c:pt idx="0">
                    <c:v>TV (linear broadcast)</c:v>
                  </c:pt>
                  <c:pt idx="1">
                    <c:v>TV sponsorship</c:v>
                  </c:pt>
                  <c:pt idx="2">
                    <c:v>TV catch-up </c:v>
                  </c:pt>
                  <c:pt idx="3">
                    <c:v>Online video (incl. YT; excl. FB)</c:v>
                  </c:pt>
                  <c:pt idx="4">
                    <c:v>Display</c:v>
                  </c:pt>
                  <c:pt idx="5">
                    <c:v>Social total</c:v>
                  </c:pt>
                  <c:pt idx="6">
                    <c:v>Affiliation marketing</c:v>
                  </c:pt>
                  <c:pt idx="7">
                    <c:v>Press (newspapers, magazines)</c:v>
                  </c:pt>
                  <c:pt idx="8">
                    <c:v>Radio</c:v>
                  </c:pt>
                  <c:pt idx="9">
                    <c:v>Cinema</c:v>
                  </c:pt>
                  <c:pt idx="10">
                    <c:v>Outdoor</c:v>
                  </c:pt>
                </c15:dlblRangeCache>
              </c15:datalabelsRange>
            </c:ext>
            <c:ext xmlns:c16="http://schemas.microsoft.com/office/drawing/2014/chart" uri="{C3380CC4-5D6E-409C-BE32-E72D297353CC}">
              <c16:uniqueId val="{00000000-9D92-4072-A490-EE382E18F495}"/>
            </c:ext>
          </c:extLst>
        </c:ser>
        <c:dLbls>
          <c:dLblPos val="ctr"/>
          <c:showLegendKey val="0"/>
          <c:showVal val="1"/>
          <c:showCatName val="0"/>
          <c:showSerName val="0"/>
          <c:showPercent val="0"/>
          <c:showBubbleSize val="0"/>
        </c:dLbls>
        <c:bubbleScale val="100"/>
        <c:showNegBubbles val="0"/>
        <c:axId val="590315792"/>
        <c:axId val="590311200"/>
      </c:bubbleChart>
      <c:valAx>
        <c:axId val="590315792"/>
        <c:scaling>
          <c:orientation val="minMax"/>
          <c:max val="250"/>
          <c:min val="8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dirty="0"/>
                  <a:t>Long-</a:t>
                </a:r>
                <a:r>
                  <a:rPr lang="fr-BE" dirty="0" err="1"/>
                  <a:t>term</a:t>
                </a:r>
                <a:r>
                  <a:rPr lang="fr-BE" dirty="0"/>
                  <a:t> </a:t>
                </a:r>
                <a:r>
                  <a:rPr lang="fr-BE" dirty="0" err="1"/>
                  <a:t>effects</a:t>
                </a:r>
                <a:r>
                  <a:rPr lang="en-BE" dirty="0"/>
                  <a:t> (</a:t>
                </a:r>
                <a:r>
                  <a:rPr lang="en-BE" sz="1330" b="0" i="0" u="none" strike="noStrike" baseline="0" dirty="0">
                    <a:effectLst/>
                  </a:rPr>
                  <a:t>index: long term effect calculated on the basis of 100 being short-term effect for all media)</a:t>
                </a:r>
                <a:endParaRPr lang="fr-BE" dirty="0"/>
              </a:p>
            </c:rich>
          </c:tx>
          <c:layout>
            <c:manualLayout>
              <c:xMode val="edge"/>
              <c:yMode val="edge"/>
              <c:x val="0.12572493404316648"/>
              <c:y val="0.9195238480061703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90311200"/>
        <c:crosses val="autoZero"/>
        <c:crossBetween val="midCat"/>
        <c:majorUnit val="20"/>
      </c:valAx>
      <c:valAx>
        <c:axId val="590311200"/>
        <c:scaling>
          <c:orientation val="minMax"/>
          <c:max val="1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BE" dirty="0"/>
                  <a:t>ROI</a:t>
                </a:r>
                <a:endParaRPr lang="fr-BE" dirty="0"/>
              </a:p>
            </c:rich>
          </c:tx>
          <c:layout>
            <c:manualLayout>
              <c:xMode val="edge"/>
              <c:yMode val="edge"/>
              <c:x val="5.6024598592573855E-3"/>
              <c:y val="0.418515367293036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90315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1"/>
        <c:ser>
          <c:idx val="0"/>
          <c:order val="0"/>
          <c:tx>
            <c:strRef>
              <c:f>Feuil1!$B$1</c:f>
              <c:strCache>
                <c:ptCount val="1"/>
                <c:pt idx="0">
                  <c:v>ROI</c:v>
                </c:pt>
              </c:strCache>
            </c:strRef>
          </c:tx>
          <c:spPr>
            <a:solidFill>
              <a:schemeClr val="accent1"/>
            </a:solidFill>
            <a:ln>
              <a:noFill/>
            </a:ln>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375E-4658-BA34-74B4849BE8AE}"/>
              </c:ext>
            </c:extLst>
          </c:dPt>
          <c:dPt>
            <c:idx val="1"/>
            <c:invertIfNegative val="0"/>
            <c:bubble3D val="0"/>
            <c:spPr>
              <a:solidFill>
                <a:schemeClr val="tx1"/>
              </a:solidFill>
              <a:ln>
                <a:noFill/>
              </a:ln>
              <a:effectLst/>
            </c:spPr>
            <c:extLst>
              <c:ext xmlns:c16="http://schemas.microsoft.com/office/drawing/2014/chart" uri="{C3380CC4-5D6E-409C-BE32-E72D297353CC}">
                <c16:uniqueId val="{00000003-375E-4658-BA34-74B4849BE8A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75E-4658-BA34-74B4849BE8AE}"/>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7-375E-4658-BA34-74B4849BE8AE}"/>
              </c:ext>
            </c:extLst>
          </c:dPt>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375E-4658-BA34-74B4849BE8AE}"/>
              </c:ext>
            </c:extLst>
          </c:dPt>
          <c:dPt>
            <c:idx val="5"/>
            <c:invertIfNegative val="0"/>
            <c:bubble3D val="0"/>
            <c:spPr>
              <a:solidFill>
                <a:schemeClr val="bg2"/>
              </a:solidFill>
              <a:ln>
                <a:noFill/>
              </a:ln>
              <a:effectLst/>
            </c:spPr>
            <c:extLst>
              <c:ext xmlns:c16="http://schemas.microsoft.com/office/drawing/2014/chart" uri="{C3380CC4-5D6E-409C-BE32-E72D297353CC}">
                <c16:uniqueId val="{0000000B-375E-4658-BA34-74B4849BE8AE}"/>
              </c:ext>
            </c:extLst>
          </c:dPt>
          <c:dPt>
            <c:idx val="6"/>
            <c:invertIfNegative val="0"/>
            <c:bubble3D val="0"/>
            <c:spPr>
              <a:solidFill>
                <a:schemeClr val="bg1">
                  <a:lumMod val="90000"/>
                </a:schemeClr>
              </a:solidFill>
              <a:ln>
                <a:noFill/>
              </a:ln>
              <a:effectLst/>
            </c:spPr>
            <c:extLst>
              <c:ext xmlns:c16="http://schemas.microsoft.com/office/drawing/2014/chart" uri="{C3380CC4-5D6E-409C-BE32-E72D297353CC}">
                <c16:uniqueId val="{0000000D-375E-4658-BA34-74B4849BE8AE}"/>
              </c:ext>
            </c:extLst>
          </c:dPt>
          <c:dLbls>
            <c:dLbl>
              <c:idx val="0"/>
              <c:layout>
                <c:manualLayout>
                  <c:x val="-5.4810811900716495E-2"/>
                  <c:y val="-8.8475163542256707E-2"/>
                </c:manualLayout>
              </c:layout>
              <c:tx>
                <c:rich>
                  <a:bodyPr/>
                  <a:lstStyle/>
                  <a:p>
                    <a:r>
                      <a:rPr lang="en-US" sz="1000" dirty="0"/>
                      <a:t>Social media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5E-4658-BA34-74B4849BE8AE}"/>
                </c:ext>
              </c:extLst>
            </c:dLbl>
            <c:dLbl>
              <c:idx val="1"/>
              <c:layout>
                <c:manualLayout>
                  <c:x val="-5.1035469436456135E-2"/>
                  <c:y val="-0.12012796015200636"/>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sz="1000" dirty="0">
                        <a:solidFill>
                          <a:schemeClr val="tx1"/>
                        </a:solidFill>
                      </a:rPr>
                      <a:t>Search</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5E-4658-BA34-74B4849BE8AE}"/>
                </c:ext>
              </c:extLst>
            </c:dLbl>
            <c:dLbl>
              <c:idx val="2"/>
              <c:layout>
                <c:manualLayout>
                  <c:x val="-8.2655722318189517E-2"/>
                  <c:y val="0.1735180549162047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r>
                      <a:rPr lang="en-US" sz="1600" b="1">
                        <a:solidFill>
                          <a:schemeClr val="accent1"/>
                        </a:solidFill>
                      </a:rPr>
                      <a:t>Television</a:t>
                    </a:r>
                    <a:endParaRPr lang="en-US" sz="1600" b="1" dirty="0">
                      <a:solidFill>
                        <a:schemeClr val="accent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5E-4658-BA34-74B4849BE8AE}"/>
                </c:ext>
              </c:extLst>
            </c:dLbl>
            <c:dLbl>
              <c:idx val="3"/>
              <c:layout>
                <c:manualLayout>
                  <c:x val="-5.5293458467826941E-2"/>
                  <c:y val="-8.89835029174188E-2"/>
                </c:manualLayout>
              </c:layout>
              <c:tx>
                <c:rich>
                  <a:bodyPr/>
                  <a:lstStyle/>
                  <a:p>
                    <a:r>
                      <a:rPr lang="en-US" sz="1000"/>
                      <a:t>Online video</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5E-4658-BA34-74B4849BE8AE}"/>
                </c:ext>
              </c:extLst>
            </c:dLbl>
            <c:dLbl>
              <c:idx val="4"/>
              <c:layout>
                <c:manualLayout>
                  <c:x val="-4.7423067871969163E-2"/>
                  <c:y val="0.12012788417275715"/>
                </c:manualLayout>
              </c:layout>
              <c:tx>
                <c:rich>
                  <a:bodyPr/>
                  <a:lstStyle/>
                  <a:p>
                    <a:r>
                      <a:rPr lang="en-US" sz="1000" dirty="0"/>
                      <a:t>Display</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5E-4658-BA34-74B4849BE8AE}"/>
                </c:ext>
              </c:extLst>
            </c:dLbl>
            <c:dLbl>
              <c:idx val="5"/>
              <c:layout>
                <c:manualLayout>
                  <c:x val="-4.1815048999888943E-2"/>
                  <c:y val="-0.1067803356228974"/>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sz="1000" dirty="0">
                        <a:solidFill>
                          <a:schemeClr val="tx1"/>
                        </a:solidFill>
                      </a:rPr>
                      <a:t>Press</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5E-4658-BA34-74B4849BE8AE}"/>
                </c:ext>
              </c:extLst>
            </c:dLbl>
            <c:dLbl>
              <c:idx val="6"/>
              <c:layout>
                <c:manualLayout>
                  <c:x val="-3.8993555660166317E-2"/>
                  <c:y val="9.7881979696320717E-2"/>
                </c:manualLayout>
              </c:layout>
              <c:tx>
                <c:rich>
                  <a:bodyPr/>
                  <a:lstStyle/>
                  <a:p>
                    <a:r>
                      <a:rPr lang="en-US" sz="1000"/>
                      <a:t>Radio</a:t>
                    </a:r>
                    <a:endParaRPr lang="en-US" sz="1000"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5E-4658-BA34-74B4849BE8A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Feuil1!$A$2:$A$8</c:f>
              <c:numCache>
                <c:formatCode>0%</c:formatCode>
                <c:ptCount val="7"/>
                <c:pt idx="0">
                  <c:v>0.05</c:v>
                </c:pt>
                <c:pt idx="1">
                  <c:v>0.16</c:v>
                </c:pt>
                <c:pt idx="2">
                  <c:v>0.44</c:v>
                </c:pt>
                <c:pt idx="3">
                  <c:v>0.05</c:v>
                </c:pt>
                <c:pt idx="4">
                  <c:v>0.09</c:v>
                </c:pt>
                <c:pt idx="5">
                  <c:v>0.09</c:v>
                </c:pt>
                <c:pt idx="6">
                  <c:v>0.05</c:v>
                </c:pt>
              </c:numCache>
            </c:numRef>
          </c:xVal>
          <c:yVal>
            <c:numRef>
              <c:f>Feuil1!$B$2:$B$8</c:f>
              <c:numCache>
                <c:formatCode>General</c:formatCode>
                <c:ptCount val="7"/>
                <c:pt idx="0">
                  <c:v>3.8</c:v>
                </c:pt>
                <c:pt idx="1">
                  <c:v>4.4000000000000004</c:v>
                </c:pt>
                <c:pt idx="2">
                  <c:v>5.2</c:v>
                </c:pt>
                <c:pt idx="3">
                  <c:v>5.7</c:v>
                </c:pt>
                <c:pt idx="4">
                  <c:v>2.8</c:v>
                </c:pt>
                <c:pt idx="5">
                  <c:v>3.2</c:v>
                </c:pt>
                <c:pt idx="6">
                  <c:v>2.9</c:v>
                </c:pt>
              </c:numCache>
            </c:numRef>
          </c:yVal>
          <c:bubbleSize>
            <c:numRef>
              <c:f>Feuil1!$C$2:$C$8</c:f>
              <c:numCache>
                <c:formatCode>0%</c:formatCode>
                <c:ptCount val="7"/>
                <c:pt idx="0">
                  <c:v>0.05</c:v>
                </c:pt>
                <c:pt idx="1">
                  <c:v>0.16</c:v>
                </c:pt>
                <c:pt idx="2">
                  <c:v>0.32</c:v>
                </c:pt>
                <c:pt idx="3">
                  <c:v>0.04</c:v>
                </c:pt>
                <c:pt idx="4">
                  <c:v>0.14000000000000001</c:v>
                </c:pt>
                <c:pt idx="5">
                  <c:v>0.11</c:v>
                </c:pt>
                <c:pt idx="6">
                  <c:v>0.08</c:v>
                </c:pt>
              </c:numCache>
            </c:numRef>
          </c:bubbleSize>
          <c:bubble3D val="0"/>
          <c:extLst>
            <c:ext xmlns:c16="http://schemas.microsoft.com/office/drawing/2014/chart" uri="{C3380CC4-5D6E-409C-BE32-E72D297353CC}">
              <c16:uniqueId val="{0000000E-375E-4658-BA34-74B4849BE8AE}"/>
            </c:ext>
          </c:extLst>
        </c:ser>
        <c:dLbls>
          <c:dLblPos val="ctr"/>
          <c:showLegendKey val="0"/>
          <c:showVal val="1"/>
          <c:showCatName val="0"/>
          <c:showSerName val="0"/>
          <c:showPercent val="0"/>
          <c:showBubbleSize val="0"/>
        </c:dLbls>
        <c:bubbleScale val="100"/>
        <c:showNegBubbles val="0"/>
        <c:axId val="337423544"/>
        <c:axId val="337422368"/>
      </c:bubbleChart>
      <c:valAx>
        <c:axId val="337423544"/>
        <c:scaling>
          <c:orientation val="minMax"/>
          <c:min val="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337422368"/>
        <c:crosses val="autoZero"/>
        <c:crossBetween val="midCat"/>
      </c:valAx>
      <c:valAx>
        <c:axId val="33742236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337423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TV COMMERCIAL</c:v>
                </c:pt>
              </c:strCache>
            </c:strRef>
          </c:tx>
          <c:spPr>
            <a:ln w="28575" cap="rnd">
              <a:solidFill>
                <a:schemeClr val="accent1"/>
              </a:solidFill>
              <a:round/>
            </a:ln>
            <a:effectLst/>
          </c:spPr>
          <c:marker>
            <c:symbol val="none"/>
          </c:marker>
          <c:dPt>
            <c:idx val="1"/>
            <c:marker>
              <c:symbol val="none"/>
            </c:marker>
            <c:bubble3D val="0"/>
            <c:spPr>
              <a:ln w="31750" cap="rnd">
                <a:solidFill>
                  <a:schemeClr val="accent1"/>
                </a:solidFill>
                <a:round/>
              </a:ln>
              <a:effectLst/>
            </c:spPr>
            <c:extLst>
              <c:ext xmlns:c16="http://schemas.microsoft.com/office/drawing/2014/chart" uri="{C3380CC4-5D6E-409C-BE32-E72D297353CC}">
                <c16:uniqueId val="{00000001-1227-40F1-8867-0828F9F26C22}"/>
              </c:ext>
            </c:extLst>
          </c:dPt>
          <c:dPt>
            <c:idx val="2"/>
            <c:marker>
              <c:symbol val="none"/>
            </c:marker>
            <c:bubble3D val="0"/>
            <c:spPr>
              <a:ln w="31750" cap="rnd">
                <a:solidFill>
                  <a:schemeClr val="accent1"/>
                </a:solidFill>
                <a:round/>
              </a:ln>
              <a:effectLst/>
            </c:spPr>
            <c:extLst>
              <c:ext xmlns:c16="http://schemas.microsoft.com/office/drawing/2014/chart" uri="{C3380CC4-5D6E-409C-BE32-E72D297353CC}">
                <c16:uniqueId val="{00000003-1227-40F1-8867-0828F9F26C22}"/>
              </c:ext>
            </c:extLst>
          </c:dPt>
          <c:dPt>
            <c:idx val="3"/>
            <c:marker>
              <c:symbol val="none"/>
            </c:marker>
            <c:bubble3D val="0"/>
            <c:spPr>
              <a:ln w="31750" cap="rnd">
                <a:solidFill>
                  <a:schemeClr val="accent1"/>
                </a:solidFill>
                <a:round/>
              </a:ln>
              <a:effectLst/>
            </c:spPr>
            <c:extLst>
              <c:ext xmlns:c16="http://schemas.microsoft.com/office/drawing/2014/chart" uri="{C3380CC4-5D6E-409C-BE32-E72D297353CC}">
                <c16:uniqueId val="{00000005-1227-40F1-8867-0828F9F26C22}"/>
              </c:ext>
            </c:extLst>
          </c:dPt>
          <c:dPt>
            <c:idx val="4"/>
            <c:marker>
              <c:symbol val="none"/>
            </c:marker>
            <c:bubble3D val="0"/>
            <c:spPr>
              <a:ln w="31750" cap="rnd">
                <a:solidFill>
                  <a:schemeClr val="accent1"/>
                </a:solidFill>
                <a:round/>
              </a:ln>
              <a:effectLst/>
            </c:spPr>
            <c:extLst>
              <c:ext xmlns:c16="http://schemas.microsoft.com/office/drawing/2014/chart" uri="{C3380CC4-5D6E-409C-BE32-E72D297353CC}">
                <c16:uniqueId val="{00000007-1227-40F1-8867-0828F9F26C22}"/>
              </c:ext>
            </c:extLst>
          </c:dPt>
          <c:dPt>
            <c:idx val="5"/>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9-1227-40F1-8867-0828F9F26C22}"/>
              </c:ext>
            </c:extLst>
          </c:dPt>
          <c:dPt>
            <c:idx val="6"/>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B-1227-40F1-8867-0828F9F26C22}"/>
              </c:ext>
            </c:extLst>
          </c:dPt>
          <c:dPt>
            <c:idx val="7"/>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D-1227-40F1-8867-0828F9F26C22}"/>
              </c:ext>
            </c:extLst>
          </c:dPt>
          <c:dPt>
            <c:idx val="8"/>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F-1227-40F1-8867-0828F9F26C22}"/>
              </c:ext>
            </c:extLst>
          </c:dPt>
          <c:dPt>
            <c:idx val="9"/>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11-1227-40F1-8867-0828F9F26C22}"/>
              </c:ext>
            </c:extLst>
          </c:dPt>
          <c:dPt>
            <c:idx val="10"/>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13-1227-40F1-8867-0828F9F26C22}"/>
              </c:ext>
            </c:extLst>
          </c:dPt>
          <c:cat>
            <c:numRef>
              <c:f>Tabelle1!$A$2:$A$12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Tabelle1!$B$2:$B$12</c:f>
              <c:numCache>
                <c:formatCode>0.0</c:formatCode>
                <c:ptCount val="11"/>
                <c:pt idx="0">
                  <c:v>6.17283950617284E-3</c:v>
                </c:pt>
                <c:pt idx="1">
                  <c:v>17.9953236909647</c:v>
                </c:pt>
                <c:pt idx="2">
                  <c:v>35.013403898207798</c:v>
                </c:pt>
                <c:pt idx="3">
                  <c:v>48.75</c:v>
                </c:pt>
                <c:pt idx="4">
                  <c:v>60.65</c:v>
                </c:pt>
                <c:pt idx="5">
                  <c:v>71.449999999999989</c:v>
                </c:pt>
                <c:pt idx="6">
                  <c:v>81.25</c:v>
                </c:pt>
                <c:pt idx="7">
                  <c:v>85.25</c:v>
                </c:pt>
                <c:pt idx="8">
                  <c:v>87.1</c:v>
                </c:pt>
                <c:pt idx="9">
                  <c:v>88.7</c:v>
                </c:pt>
                <c:pt idx="10">
                  <c:v>90.05</c:v>
                </c:pt>
              </c:numCache>
            </c:numRef>
          </c:val>
          <c:smooth val="0"/>
          <c:extLst>
            <c:ext xmlns:c16="http://schemas.microsoft.com/office/drawing/2014/chart" uri="{C3380CC4-5D6E-409C-BE32-E72D297353CC}">
              <c16:uniqueId val="{00000014-1227-40F1-8867-0828F9F26C22}"/>
            </c:ext>
          </c:extLst>
        </c:ser>
        <c:ser>
          <c:idx val="1"/>
          <c:order val="1"/>
          <c:tx>
            <c:strRef>
              <c:f>Tabelle1!$C$1</c:f>
              <c:strCache>
                <c:ptCount val="1"/>
                <c:pt idx="0">
                  <c:v>BVOD PREROLL/MIDROLL</c:v>
                </c:pt>
              </c:strCache>
            </c:strRef>
          </c:tx>
          <c:spPr>
            <a:ln w="28575" cap="rnd">
              <a:solidFill>
                <a:schemeClr val="accent1">
                  <a:lumMod val="50000"/>
                </a:schemeClr>
              </a:solidFill>
              <a:round/>
            </a:ln>
            <a:effectLst/>
          </c:spPr>
          <c:marker>
            <c:symbol val="none"/>
          </c:marker>
          <c:dPt>
            <c:idx val="1"/>
            <c:marker>
              <c:symbol val="none"/>
            </c:marker>
            <c:bubble3D val="0"/>
            <c:spPr>
              <a:ln w="31750" cap="rnd">
                <a:solidFill>
                  <a:schemeClr val="accent1">
                    <a:lumMod val="50000"/>
                  </a:schemeClr>
                </a:solidFill>
                <a:round/>
              </a:ln>
              <a:effectLst/>
            </c:spPr>
            <c:extLst>
              <c:ext xmlns:c16="http://schemas.microsoft.com/office/drawing/2014/chart" uri="{C3380CC4-5D6E-409C-BE32-E72D297353CC}">
                <c16:uniqueId val="{00000016-1227-40F1-8867-0828F9F26C22}"/>
              </c:ext>
            </c:extLst>
          </c:dPt>
          <c:dPt>
            <c:idx val="2"/>
            <c:marker>
              <c:symbol val="none"/>
            </c:marker>
            <c:bubble3D val="0"/>
            <c:spPr>
              <a:ln w="31750" cap="rnd">
                <a:solidFill>
                  <a:schemeClr val="accent1">
                    <a:lumMod val="50000"/>
                  </a:schemeClr>
                </a:solidFill>
                <a:round/>
              </a:ln>
              <a:effectLst/>
            </c:spPr>
            <c:extLst>
              <c:ext xmlns:c16="http://schemas.microsoft.com/office/drawing/2014/chart" uri="{C3380CC4-5D6E-409C-BE32-E72D297353CC}">
                <c16:uniqueId val="{00000018-1227-40F1-8867-0828F9F26C22}"/>
              </c:ext>
            </c:extLst>
          </c:dPt>
          <c:dPt>
            <c:idx val="3"/>
            <c:marker>
              <c:symbol val="none"/>
            </c:marker>
            <c:bubble3D val="0"/>
            <c:spPr>
              <a:ln w="31750" cap="rnd">
                <a:solidFill>
                  <a:schemeClr val="accent1">
                    <a:lumMod val="50000"/>
                  </a:schemeClr>
                </a:solidFill>
                <a:round/>
              </a:ln>
              <a:effectLst/>
            </c:spPr>
            <c:extLst>
              <c:ext xmlns:c16="http://schemas.microsoft.com/office/drawing/2014/chart" uri="{C3380CC4-5D6E-409C-BE32-E72D297353CC}">
                <c16:uniqueId val="{0000001A-1227-40F1-8867-0828F9F26C22}"/>
              </c:ext>
            </c:extLst>
          </c:dPt>
          <c:dPt>
            <c:idx val="4"/>
            <c:marker>
              <c:symbol val="none"/>
            </c:marker>
            <c:bubble3D val="0"/>
            <c:spPr>
              <a:ln w="31750" cap="rnd">
                <a:solidFill>
                  <a:schemeClr val="accent1">
                    <a:lumMod val="50000"/>
                  </a:schemeClr>
                </a:solidFill>
                <a:round/>
              </a:ln>
              <a:effectLst/>
            </c:spPr>
            <c:extLst>
              <c:ext xmlns:c16="http://schemas.microsoft.com/office/drawing/2014/chart" uri="{C3380CC4-5D6E-409C-BE32-E72D297353CC}">
                <c16:uniqueId val="{0000001C-1227-40F1-8867-0828F9F26C22}"/>
              </c:ext>
            </c:extLst>
          </c:dPt>
          <c:dPt>
            <c:idx val="5"/>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1E-1227-40F1-8867-0828F9F26C22}"/>
              </c:ext>
            </c:extLst>
          </c:dPt>
          <c:dPt>
            <c:idx val="6"/>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20-1227-40F1-8867-0828F9F26C22}"/>
              </c:ext>
            </c:extLst>
          </c:dPt>
          <c:dPt>
            <c:idx val="7"/>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22-1227-40F1-8867-0828F9F26C22}"/>
              </c:ext>
            </c:extLst>
          </c:dPt>
          <c:dPt>
            <c:idx val="8"/>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24-1227-40F1-8867-0828F9F26C22}"/>
              </c:ext>
            </c:extLst>
          </c:dPt>
          <c:dPt>
            <c:idx val="9"/>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26-1227-40F1-8867-0828F9F26C22}"/>
              </c:ext>
            </c:extLst>
          </c:dPt>
          <c:dPt>
            <c:idx val="10"/>
            <c:marker>
              <c:symbol val="none"/>
            </c:marker>
            <c:bubble3D val="0"/>
            <c:spPr>
              <a:ln w="28575" cap="rnd">
                <a:solidFill>
                  <a:schemeClr val="accent1">
                    <a:lumMod val="50000"/>
                  </a:schemeClr>
                </a:solidFill>
                <a:prstDash val="sysDot"/>
                <a:round/>
              </a:ln>
              <a:effectLst/>
            </c:spPr>
            <c:extLst>
              <c:ext xmlns:c16="http://schemas.microsoft.com/office/drawing/2014/chart" uri="{C3380CC4-5D6E-409C-BE32-E72D297353CC}">
                <c16:uniqueId val="{00000028-1227-40F1-8867-0828F9F26C22}"/>
              </c:ext>
            </c:extLst>
          </c:dPt>
          <c:cat>
            <c:numRef>
              <c:f>Tabelle1!$A$2:$A$12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Tabelle1!$C$2:$C$12</c:f>
              <c:numCache>
                <c:formatCode>0.0</c:formatCode>
                <c:ptCount val="11"/>
                <c:pt idx="0">
                  <c:v>6.17283950617284E-3</c:v>
                </c:pt>
                <c:pt idx="1">
                  <c:v>23.5</c:v>
                </c:pt>
                <c:pt idx="2">
                  <c:v>39.6</c:v>
                </c:pt>
                <c:pt idx="3">
                  <c:v>51.3</c:v>
                </c:pt>
                <c:pt idx="4">
                  <c:v>60.2</c:v>
                </c:pt>
                <c:pt idx="5">
                  <c:v>67.2</c:v>
                </c:pt>
                <c:pt idx="6">
                  <c:v>72.8</c:v>
                </c:pt>
                <c:pt idx="7">
                  <c:v>77.5</c:v>
                </c:pt>
                <c:pt idx="8">
                  <c:v>81.400000000000006</c:v>
                </c:pt>
                <c:pt idx="9">
                  <c:v>84.7</c:v>
                </c:pt>
                <c:pt idx="10">
                  <c:v>87.5</c:v>
                </c:pt>
              </c:numCache>
            </c:numRef>
          </c:val>
          <c:smooth val="0"/>
          <c:extLst>
            <c:ext xmlns:c16="http://schemas.microsoft.com/office/drawing/2014/chart" uri="{C3380CC4-5D6E-409C-BE32-E72D297353CC}">
              <c16:uniqueId val="{00000029-1227-40F1-8867-0828F9F26C22}"/>
            </c:ext>
          </c:extLst>
        </c:ser>
        <c:ser>
          <c:idx val="2"/>
          <c:order val="2"/>
          <c:tx>
            <c:strRef>
              <c:f>Tabelle1!$D$1</c:f>
              <c:strCache>
                <c:ptCount val="1"/>
                <c:pt idx="0">
                  <c:v>YOUTUBE TRUEVIEW</c:v>
                </c:pt>
              </c:strCache>
            </c:strRef>
          </c:tx>
          <c:spPr>
            <a:ln w="28575" cap="rnd">
              <a:solidFill>
                <a:schemeClr val="tx1"/>
              </a:solidFill>
              <a:round/>
            </a:ln>
            <a:effectLst/>
          </c:spPr>
          <c:marker>
            <c:symbol val="none"/>
          </c:marker>
          <c:dPt>
            <c:idx val="1"/>
            <c:marker>
              <c:symbol val="none"/>
            </c:marker>
            <c:bubble3D val="0"/>
            <c:spPr>
              <a:ln w="31750" cap="rnd">
                <a:solidFill>
                  <a:schemeClr val="tx1"/>
                </a:solidFill>
                <a:round/>
              </a:ln>
              <a:effectLst/>
            </c:spPr>
            <c:extLst>
              <c:ext xmlns:c16="http://schemas.microsoft.com/office/drawing/2014/chart" uri="{C3380CC4-5D6E-409C-BE32-E72D297353CC}">
                <c16:uniqueId val="{0000002B-1227-40F1-8867-0828F9F26C22}"/>
              </c:ext>
            </c:extLst>
          </c:dPt>
          <c:dPt>
            <c:idx val="2"/>
            <c:marker>
              <c:symbol val="none"/>
            </c:marker>
            <c:bubble3D val="0"/>
            <c:spPr>
              <a:ln w="31750" cap="rnd">
                <a:solidFill>
                  <a:schemeClr val="tx1"/>
                </a:solidFill>
                <a:round/>
              </a:ln>
              <a:effectLst/>
            </c:spPr>
            <c:extLst>
              <c:ext xmlns:c16="http://schemas.microsoft.com/office/drawing/2014/chart" uri="{C3380CC4-5D6E-409C-BE32-E72D297353CC}">
                <c16:uniqueId val="{0000002D-1227-40F1-8867-0828F9F26C22}"/>
              </c:ext>
            </c:extLst>
          </c:dPt>
          <c:dPt>
            <c:idx val="3"/>
            <c:marker>
              <c:symbol val="none"/>
            </c:marker>
            <c:bubble3D val="0"/>
            <c:spPr>
              <a:ln w="31750" cap="rnd">
                <a:solidFill>
                  <a:schemeClr val="tx1"/>
                </a:solidFill>
                <a:round/>
              </a:ln>
              <a:effectLst/>
            </c:spPr>
            <c:extLst>
              <c:ext xmlns:c16="http://schemas.microsoft.com/office/drawing/2014/chart" uri="{C3380CC4-5D6E-409C-BE32-E72D297353CC}">
                <c16:uniqueId val="{0000002F-1227-40F1-8867-0828F9F26C22}"/>
              </c:ext>
            </c:extLst>
          </c:dPt>
          <c:dPt>
            <c:idx val="4"/>
            <c:marker>
              <c:symbol val="none"/>
            </c:marker>
            <c:bubble3D val="0"/>
            <c:spPr>
              <a:ln w="31750" cap="rnd">
                <a:solidFill>
                  <a:schemeClr val="tx1"/>
                </a:solidFill>
                <a:round/>
              </a:ln>
              <a:effectLst/>
            </c:spPr>
            <c:extLst>
              <c:ext xmlns:c16="http://schemas.microsoft.com/office/drawing/2014/chart" uri="{C3380CC4-5D6E-409C-BE32-E72D297353CC}">
                <c16:uniqueId val="{00000031-1227-40F1-8867-0828F9F26C22}"/>
              </c:ext>
            </c:extLst>
          </c:dPt>
          <c:dPt>
            <c:idx val="5"/>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3-1227-40F1-8867-0828F9F26C22}"/>
              </c:ext>
            </c:extLst>
          </c:dPt>
          <c:dPt>
            <c:idx val="6"/>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5-1227-40F1-8867-0828F9F26C22}"/>
              </c:ext>
            </c:extLst>
          </c:dPt>
          <c:dPt>
            <c:idx val="7"/>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7-1227-40F1-8867-0828F9F26C22}"/>
              </c:ext>
            </c:extLst>
          </c:dPt>
          <c:dPt>
            <c:idx val="8"/>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9-1227-40F1-8867-0828F9F26C22}"/>
              </c:ext>
            </c:extLst>
          </c:dPt>
          <c:dPt>
            <c:idx val="9"/>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B-1227-40F1-8867-0828F9F26C22}"/>
              </c:ext>
            </c:extLst>
          </c:dPt>
          <c:dPt>
            <c:idx val="10"/>
            <c:marker>
              <c:symbol val="none"/>
            </c:marker>
            <c:bubble3D val="0"/>
            <c:spPr>
              <a:ln w="28575" cap="rnd">
                <a:solidFill>
                  <a:schemeClr val="tx1"/>
                </a:solidFill>
                <a:prstDash val="sysDot"/>
                <a:round/>
              </a:ln>
              <a:effectLst/>
            </c:spPr>
            <c:extLst>
              <c:ext xmlns:c16="http://schemas.microsoft.com/office/drawing/2014/chart" uri="{C3380CC4-5D6E-409C-BE32-E72D297353CC}">
                <c16:uniqueId val="{0000003D-1227-40F1-8867-0828F9F26C22}"/>
              </c:ext>
            </c:extLst>
          </c:dPt>
          <c:cat>
            <c:numRef>
              <c:f>Tabelle1!$A$2:$A$12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Tabelle1!$D$2:$D$12</c:f>
              <c:numCache>
                <c:formatCode>0.0</c:formatCode>
                <c:ptCount val="11"/>
                <c:pt idx="0">
                  <c:v>6.17283950617284E-3</c:v>
                </c:pt>
                <c:pt idx="1">
                  <c:v>12.774395915128201</c:v>
                </c:pt>
                <c:pt idx="2">
                  <c:v>24.956535003619599</c:v>
                </c:pt>
                <c:pt idx="3">
                  <c:v>30.4</c:v>
                </c:pt>
                <c:pt idx="4">
                  <c:v>36.174999999999997</c:v>
                </c:pt>
                <c:pt idx="5">
                  <c:v>41.25</c:v>
                </c:pt>
                <c:pt idx="6">
                  <c:v>45.75</c:v>
                </c:pt>
                <c:pt idx="7">
                  <c:v>49.825000000000003</c:v>
                </c:pt>
                <c:pt idx="8">
                  <c:v>53.625</c:v>
                </c:pt>
                <c:pt idx="9">
                  <c:v>55.85</c:v>
                </c:pt>
                <c:pt idx="10">
                  <c:v>56.65</c:v>
                </c:pt>
              </c:numCache>
            </c:numRef>
          </c:val>
          <c:smooth val="0"/>
          <c:extLst>
            <c:ext xmlns:c16="http://schemas.microsoft.com/office/drawing/2014/chart" uri="{C3380CC4-5D6E-409C-BE32-E72D297353CC}">
              <c16:uniqueId val="{0000003E-1227-40F1-8867-0828F9F26C22}"/>
            </c:ext>
          </c:extLst>
        </c:ser>
        <c:ser>
          <c:idx val="3"/>
          <c:order val="3"/>
          <c:tx>
            <c:strRef>
              <c:f>Tabelle1!$E$1</c:f>
              <c:strCache>
                <c:ptCount val="1"/>
                <c:pt idx="0">
                  <c:v>FACEBOOK VIDEO POST</c:v>
                </c:pt>
              </c:strCache>
            </c:strRef>
          </c:tx>
          <c:spPr>
            <a:ln w="28575" cap="rnd">
              <a:solidFill>
                <a:schemeClr val="tx1">
                  <a:lumMod val="50000"/>
                  <a:lumOff val="50000"/>
                </a:schemeClr>
              </a:solidFill>
              <a:round/>
            </a:ln>
            <a:effectLst/>
          </c:spPr>
          <c:marker>
            <c:symbol val="none"/>
          </c:marker>
          <c:dPt>
            <c:idx val="1"/>
            <c:marker>
              <c:symbol val="none"/>
            </c:marker>
            <c:bubble3D val="0"/>
            <c:spPr>
              <a:ln w="31750" cap="rnd">
                <a:solidFill>
                  <a:schemeClr val="tx1">
                    <a:lumMod val="50000"/>
                    <a:lumOff val="50000"/>
                  </a:schemeClr>
                </a:solidFill>
                <a:round/>
              </a:ln>
              <a:effectLst/>
            </c:spPr>
            <c:extLst>
              <c:ext xmlns:c16="http://schemas.microsoft.com/office/drawing/2014/chart" uri="{C3380CC4-5D6E-409C-BE32-E72D297353CC}">
                <c16:uniqueId val="{00000040-1227-40F1-8867-0828F9F26C22}"/>
              </c:ext>
            </c:extLst>
          </c:dPt>
          <c:dPt>
            <c:idx val="2"/>
            <c:marker>
              <c:symbol val="none"/>
            </c:marker>
            <c:bubble3D val="0"/>
            <c:spPr>
              <a:ln w="31750" cap="rnd">
                <a:solidFill>
                  <a:schemeClr val="tx1">
                    <a:lumMod val="50000"/>
                    <a:lumOff val="50000"/>
                  </a:schemeClr>
                </a:solidFill>
                <a:round/>
              </a:ln>
              <a:effectLst/>
            </c:spPr>
            <c:extLst>
              <c:ext xmlns:c16="http://schemas.microsoft.com/office/drawing/2014/chart" uri="{C3380CC4-5D6E-409C-BE32-E72D297353CC}">
                <c16:uniqueId val="{00000042-1227-40F1-8867-0828F9F26C22}"/>
              </c:ext>
            </c:extLst>
          </c:dPt>
          <c:dPt>
            <c:idx val="3"/>
            <c:marker>
              <c:symbol val="none"/>
            </c:marker>
            <c:bubble3D val="0"/>
            <c:spPr>
              <a:ln w="31750" cap="rnd">
                <a:solidFill>
                  <a:schemeClr val="tx1">
                    <a:lumMod val="50000"/>
                    <a:lumOff val="50000"/>
                  </a:schemeClr>
                </a:solidFill>
                <a:round/>
              </a:ln>
              <a:effectLst/>
            </c:spPr>
            <c:extLst>
              <c:ext xmlns:c16="http://schemas.microsoft.com/office/drawing/2014/chart" uri="{C3380CC4-5D6E-409C-BE32-E72D297353CC}">
                <c16:uniqueId val="{00000044-1227-40F1-8867-0828F9F26C22}"/>
              </c:ext>
            </c:extLst>
          </c:dPt>
          <c:dPt>
            <c:idx val="4"/>
            <c:marker>
              <c:symbol val="none"/>
            </c:marker>
            <c:bubble3D val="0"/>
            <c:spPr>
              <a:ln w="31750" cap="rnd">
                <a:solidFill>
                  <a:schemeClr val="tx1">
                    <a:lumMod val="50000"/>
                    <a:lumOff val="50000"/>
                  </a:schemeClr>
                </a:solidFill>
                <a:round/>
              </a:ln>
              <a:effectLst/>
            </c:spPr>
            <c:extLst>
              <c:ext xmlns:c16="http://schemas.microsoft.com/office/drawing/2014/chart" uri="{C3380CC4-5D6E-409C-BE32-E72D297353CC}">
                <c16:uniqueId val="{00000046-1227-40F1-8867-0828F9F26C22}"/>
              </c:ext>
            </c:extLst>
          </c:dPt>
          <c:dPt>
            <c:idx val="5"/>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48-1227-40F1-8867-0828F9F26C22}"/>
              </c:ext>
            </c:extLst>
          </c:dPt>
          <c:dPt>
            <c:idx val="6"/>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4A-1227-40F1-8867-0828F9F26C22}"/>
              </c:ext>
            </c:extLst>
          </c:dPt>
          <c:dPt>
            <c:idx val="7"/>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4C-1227-40F1-8867-0828F9F26C22}"/>
              </c:ext>
            </c:extLst>
          </c:dPt>
          <c:dPt>
            <c:idx val="8"/>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4E-1227-40F1-8867-0828F9F26C22}"/>
              </c:ext>
            </c:extLst>
          </c:dPt>
          <c:dPt>
            <c:idx val="9"/>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50-1227-40F1-8867-0828F9F26C22}"/>
              </c:ext>
            </c:extLst>
          </c:dPt>
          <c:dPt>
            <c:idx val="10"/>
            <c:marker>
              <c:symbol val="none"/>
            </c:marker>
            <c:bubble3D val="0"/>
            <c:spPr>
              <a:ln w="28575" cap="rnd">
                <a:solidFill>
                  <a:schemeClr val="tx1">
                    <a:lumMod val="50000"/>
                    <a:lumOff val="50000"/>
                  </a:schemeClr>
                </a:solidFill>
                <a:prstDash val="sysDot"/>
                <a:round/>
              </a:ln>
              <a:effectLst/>
            </c:spPr>
            <c:extLst>
              <c:ext xmlns:c16="http://schemas.microsoft.com/office/drawing/2014/chart" uri="{C3380CC4-5D6E-409C-BE32-E72D297353CC}">
                <c16:uniqueId val="{00000052-1227-40F1-8867-0828F9F26C22}"/>
              </c:ext>
            </c:extLst>
          </c:dPt>
          <c:cat>
            <c:numRef>
              <c:f>Tabelle1!$A$2:$A$12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Tabelle1!$E$2:$E$12</c:f>
              <c:numCache>
                <c:formatCode>0.0</c:formatCode>
                <c:ptCount val="11"/>
                <c:pt idx="0">
                  <c:v>6.17283950617284E-3</c:v>
                </c:pt>
                <c:pt idx="1">
                  <c:v>6.5837731956153096</c:v>
                </c:pt>
                <c:pt idx="2">
                  <c:v>14.522411488692299</c:v>
                </c:pt>
                <c:pt idx="3">
                  <c:v>22.25</c:v>
                </c:pt>
                <c:pt idx="4">
                  <c:v>28.35</c:v>
                </c:pt>
                <c:pt idx="5">
                  <c:v>31.3</c:v>
                </c:pt>
                <c:pt idx="6">
                  <c:v>32.4</c:v>
                </c:pt>
                <c:pt idx="7">
                  <c:v>32.75</c:v>
                </c:pt>
                <c:pt idx="8">
                  <c:v>32.85</c:v>
                </c:pt>
                <c:pt idx="9">
                  <c:v>32.9</c:v>
                </c:pt>
                <c:pt idx="10">
                  <c:v>32.9</c:v>
                </c:pt>
              </c:numCache>
            </c:numRef>
          </c:val>
          <c:smooth val="0"/>
          <c:extLst>
            <c:ext xmlns:c16="http://schemas.microsoft.com/office/drawing/2014/chart" uri="{C3380CC4-5D6E-409C-BE32-E72D297353CC}">
              <c16:uniqueId val="{00000053-1227-40F1-8867-0828F9F26C22}"/>
            </c:ext>
          </c:extLst>
        </c:ser>
        <c:dLbls>
          <c:showLegendKey val="0"/>
          <c:showVal val="0"/>
          <c:showCatName val="0"/>
          <c:showSerName val="0"/>
          <c:showPercent val="0"/>
          <c:showBubbleSize val="0"/>
        </c:dLbls>
        <c:smooth val="0"/>
        <c:axId val="650326712"/>
        <c:axId val="650329008"/>
      </c:lineChart>
      <c:catAx>
        <c:axId val="65032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0329008"/>
        <c:crossesAt val="0"/>
        <c:auto val="1"/>
        <c:lblAlgn val="ctr"/>
        <c:lblOffset val="100"/>
        <c:noMultiLvlLbl val="0"/>
      </c:catAx>
      <c:valAx>
        <c:axId val="650329008"/>
        <c:scaling>
          <c:orientation val="minMax"/>
        </c:scaling>
        <c:delete val="0"/>
        <c:axPos val="l"/>
        <c:majorGridlines>
          <c:spPr>
            <a:ln w="9525" cap="flat" cmpd="sng" algn="ctr">
              <a:solidFill>
                <a:schemeClr val="tx1">
                  <a:lumMod val="25000"/>
                  <a:lumOff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50326712"/>
        <c:crosses val="autoZero"/>
        <c:crossBetween val="between"/>
        <c:majorUnit val="20"/>
      </c:valAx>
      <c:spPr>
        <a:noFill/>
        <a:ln>
          <a:noFill/>
        </a:ln>
        <a:effectLst/>
      </c:spPr>
    </c:plotArea>
    <c:legend>
      <c:legendPos val="b"/>
      <c:layout>
        <c:manualLayout>
          <c:xMode val="edge"/>
          <c:yMode val="edge"/>
          <c:x val="3.3988398856379949E-2"/>
          <c:y val="0.87600636151024236"/>
          <c:w val="0.95272867585658971"/>
          <c:h val="0.1055031334368995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4 Kontakte</c:v>
                </c:pt>
              </c:strCache>
            </c:strRef>
          </c:tx>
          <c:spPr>
            <a:solidFill>
              <a:schemeClr val="accent4"/>
            </a:solidFill>
            <a:ln>
              <a:noFill/>
            </a:ln>
            <a:effectLst/>
          </c:spPr>
          <c:invertIfNegative val="0"/>
          <c:dPt>
            <c:idx val="0"/>
            <c:invertIfNegative val="0"/>
            <c:bubble3D val="0"/>
            <c:spPr>
              <a:solidFill>
                <a:schemeClr val="accent1"/>
              </a:solidFill>
              <a:ln>
                <a:noFill/>
              </a:ln>
              <a:effectLst/>
            </c:spPr>
            <c:extLst xmlns:c15="http://schemas.microsoft.com/office/drawing/2012/chart">
              <c:ext xmlns:c16="http://schemas.microsoft.com/office/drawing/2014/chart" uri="{C3380CC4-5D6E-409C-BE32-E72D297353CC}">
                <c16:uniqueId val="{00000001-B10B-4713-ADAE-9E7D95086F53}"/>
              </c:ext>
            </c:extLst>
          </c:dPt>
          <c:dPt>
            <c:idx val="1"/>
            <c:invertIfNegative val="0"/>
            <c:bubble3D val="0"/>
            <c:spPr>
              <a:gradFill flip="none" rotWithShape="1">
                <a:gsLst>
                  <a:gs pos="0">
                    <a:schemeClr val="tx1"/>
                  </a:gs>
                  <a:gs pos="50000">
                    <a:schemeClr val="accent1"/>
                  </a:gs>
                  <a:gs pos="100000">
                    <a:schemeClr val="accent1"/>
                  </a:gs>
                </a:gsLst>
                <a:lin ang="5400000" scaled="1"/>
                <a:tileRect/>
              </a:gradFill>
              <a:ln>
                <a:noFill/>
              </a:ln>
              <a:effectLst/>
            </c:spPr>
            <c:extLst xmlns:c15="http://schemas.microsoft.com/office/drawing/2012/chart">
              <c:ext xmlns:c16="http://schemas.microsoft.com/office/drawing/2014/chart" uri="{C3380CC4-5D6E-409C-BE32-E72D297353CC}">
                <c16:uniqueId val="{00000003-B10B-4713-ADAE-9E7D95086F53}"/>
              </c:ext>
            </c:extLst>
          </c:dPt>
          <c:dPt>
            <c:idx val="2"/>
            <c:invertIfNegative val="0"/>
            <c:bubble3D val="0"/>
            <c:spPr>
              <a:gradFill flip="none" rotWithShape="1">
                <a:gsLst>
                  <a:gs pos="50000">
                    <a:schemeClr val="tx1"/>
                  </a:gs>
                  <a:gs pos="0">
                    <a:schemeClr val="tx1"/>
                  </a:gs>
                  <a:gs pos="100000">
                    <a:schemeClr val="accent1"/>
                  </a:gs>
                </a:gsLst>
                <a:lin ang="5400000" scaled="1"/>
                <a:tileRect/>
              </a:gradFill>
              <a:ln>
                <a:noFill/>
              </a:ln>
              <a:effectLst/>
            </c:spPr>
            <c:extLst>
              <c:ext xmlns:c16="http://schemas.microsoft.com/office/drawing/2014/chart" uri="{C3380CC4-5D6E-409C-BE32-E72D297353CC}">
                <c16:uniqueId val="{00000005-B10B-4713-ADAE-9E7D95086F53}"/>
              </c:ext>
            </c:extLst>
          </c:dPt>
          <c:dPt>
            <c:idx val="3"/>
            <c:invertIfNegative val="0"/>
            <c:bubble3D val="0"/>
            <c:spPr>
              <a:solidFill>
                <a:schemeClr val="tx1"/>
              </a:solidFill>
              <a:ln>
                <a:noFill/>
              </a:ln>
              <a:effectLst/>
            </c:spPr>
            <c:extLst xmlns:c15="http://schemas.microsoft.com/office/drawing/2012/chart">
              <c:ext xmlns:c16="http://schemas.microsoft.com/office/drawing/2014/chart" uri="{C3380CC4-5D6E-409C-BE32-E72D297353CC}">
                <c16:uniqueId val="{00000007-B10B-4713-ADAE-9E7D95086F5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4 x TV</c:v>
                </c:pt>
                <c:pt idx="1">
                  <c:v>3 x TV / 1 x YouTube</c:v>
                </c:pt>
                <c:pt idx="2">
                  <c:v>3 x YouTube / 1 x TV</c:v>
                </c:pt>
                <c:pt idx="3">
                  <c:v>4 x YouTube</c:v>
                </c:pt>
              </c:strCache>
            </c:strRef>
          </c:cat>
          <c:val>
            <c:numRef>
              <c:f>Tabelle1!$B$2:$B$5</c:f>
              <c:numCache>
                <c:formatCode>General</c:formatCode>
                <c:ptCount val="4"/>
                <c:pt idx="0">
                  <c:v>60.699999999999996</c:v>
                </c:pt>
                <c:pt idx="1">
                  <c:v>46.83</c:v>
                </c:pt>
                <c:pt idx="2">
                  <c:v>37.21</c:v>
                </c:pt>
                <c:pt idx="3">
                  <c:v>36.199999999999996</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B10B-4713-ADAE-9E7D95086F53}"/>
            </c:ext>
          </c:extLst>
        </c:ser>
        <c:dLbls>
          <c:dLblPos val="outEnd"/>
          <c:showLegendKey val="0"/>
          <c:showVal val="1"/>
          <c:showCatName val="0"/>
          <c:showSerName val="0"/>
          <c:showPercent val="0"/>
          <c:showBubbleSize val="0"/>
        </c:dLbls>
        <c:gapWidth val="180"/>
        <c:overlap val="-14"/>
        <c:axId val="1529848480"/>
        <c:axId val="1529849464"/>
        <c:extLst/>
      </c:barChart>
      <c:catAx>
        <c:axId val="152984848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cap="all" baseline="0">
                <a:solidFill>
                  <a:schemeClr val="tx1"/>
                </a:solidFill>
                <a:latin typeface="+mn-lt"/>
                <a:ea typeface="+mn-ea"/>
                <a:cs typeface="+mn-cs"/>
              </a:defRPr>
            </a:pPr>
            <a:endParaRPr lang="en-US"/>
          </a:p>
        </c:txPr>
        <c:crossAx val="1529849464"/>
        <c:crosses val="autoZero"/>
        <c:auto val="1"/>
        <c:lblAlgn val="ctr"/>
        <c:lblOffset val="100"/>
        <c:noMultiLvlLbl val="0"/>
      </c:catAx>
      <c:valAx>
        <c:axId val="1529849464"/>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cap="all" baseline="0">
                <a:solidFill>
                  <a:schemeClr val="tx1"/>
                </a:solidFill>
                <a:latin typeface="+mn-lt"/>
                <a:ea typeface="+mn-ea"/>
                <a:cs typeface="+mn-cs"/>
              </a:defRPr>
            </a:pPr>
            <a:endParaRPr lang="en-US"/>
          </a:p>
        </c:txPr>
        <c:crossAx val="15298484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E1573-060D-4866-96DB-B279BD69BAC6}"/>
              </a:ext>
            </a:extLst>
          </p:cNvPr>
          <p:cNvSpPr>
            <a:spLocks noGrp="1"/>
          </p:cNvSpPr>
          <p:nvPr>
            <p:ph type="hdr" sz="quarter"/>
          </p:nvPr>
        </p:nvSpPr>
        <p:spPr>
          <a:xfrm>
            <a:off x="2"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314B438-D89E-4906-8F7C-0B0AE2F9E593}"/>
              </a:ext>
            </a:extLst>
          </p:cNvPr>
          <p:cNvSpPr>
            <a:spLocks noGrp="1"/>
          </p:cNvSpPr>
          <p:nvPr>
            <p:ph type="dt" sz="quarter" idx="1"/>
          </p:nvPr>
        </p:nvSpPr>
        <p:spPr>
          <a:xfrm>
            <a:off x="3850445" y="1"/>
            <a:ext cx="2945659" cy="498055"/>
          </a:xfrm>
          <a:prstGeom prst="rect">
            <a:avLst/>
          </a:prstGeom>
        </p:spPr>
        <p:txBody>
          <a:bodyPr vert="horz" lIns="91440" tIns="45720" rIns="91440" bIns="45720" rtlCol="0"/>
          <a:lstStyle>
            <a:lvl1pPr algn="r">
              <a:defRPr sz="1200"/>
            </a:lvl1pPr>
          </a:lstStyle>
          <a:p>
            <a:fld id="{4D474730-B699-44AE-B73F-9B03C062CDE7}" type="datetimeFigureOut">
              <a:rPr lang="en-GB" smtClean="0"/>
              <a:t>29/04/2021</a:t>
            </a:fld>
            <a:endParaRPr lang="en-GB"/>
          </a:p>
        </p:txBody>
      </p:sp>
      <p:sp>
        <p:nvSpPr>
          <p:cNvPr id="4" name="Footer Placeholder 3">
            <a:extLst>
              <a:ext uri="{FF2B5EF4-FFF2-40B4-BE49-F238E27FC236}">
                <a16:creationId xmlns:a16="http://schemas.microsoft.com/office/drawing/2014/main" id="{6BE85C9E-CB02-4AD2-8BC9-2FD9EEE45666}"/>
              </a:ext>
            </a:extLst>
          </p:cNvPr>
          <p:cNvSpPr>
            <a:spLocks noGrp="1"/>
          </p:cNvSpPr>
          <p:nvPr>
            <p:ph type="ftr" sz="quarter" idx="2"/>
          </p:nvPr>
        </p:nvSpPr>
        <p:spPr>
          <a:xfrm>
            <a:off x="2"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857ED6-7C91-42A5-A461-CB739E98FDAC}"/>
              </a:ext>
            </a:extLst>
          </p:cNvPr>
          <p:cNvSpPr>
            <a:spLocks noGrp="1"/>
          </p:cNvSpPr>
          <p:nvPr>
            <p:ph type="sldNum" sz="quarter" idx="3"/>
          </p:nvPr>
        </p:nvSpPr>
        <p:spPr>
          <a:xfrm>
            <a:off x="3850445" y="9428585"/>
            <a:ext cx="2945659" cy="498054"/>
          </a:xfrm>
          <a:prstGeom prst="rect">
            <a:avLst/>
          </a:prstGeom>
        </p:spPr>
        <p:txBody>
          <a:bodyPr vert="horz" lIns="91440" tIns="45720" rIns="91440" bIns="45720" rtlCol="0" anchor="b"/>
          <a:lstStyle>
            <a:lvl1pPr algn="r">
              <a:defRPr sz="1200"/>
            </a:lvl1pPr>
          </a:lstStyle>
          <a:p>
            <a:fld id="{A8AA8DC1-6281-4B87-86BA-12D01C923EF0}" type="slidenum">
              <a:rPr lang="en-GB" smtClean="0"/>
              <a:t>‹#›</a:t>
            </a:fld>
            <a:endParaRPr lang="en-GB"/>
          </a:p>
        </p:txBody>
      </p:sp>
    </p:spTree>
    <p:extLst>
      <p:ext uri="{BB962C8B-B14F-4D97-AF65-F5344CB8AC3E}">
        <p14:creationId xmlns:p14="http://schemas.microsoft.com/office/powerpoint/2010/main" val="329267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1"/>
            <a:ext cx="2945659" cy="498055"/>
          </a:xfrm>
          <a:prstGeom prst="rect">
            <a:avLst/>
          </a:prstGeom>
        </p:spPr>
        <p:txBody>
          <a:bodyPr vert="horz" lIns="91440" tIns="45720" rIns="91440" bIns="45720" rtlCol="0"/>
          <a:lstStyle>
            <a:lvl1pPr algn="r">
              <a:defRPr sz="1200"/>
            </a:lvl1pPr>
          </a:lstStyle>
          <a:p>
            <a:fld id="{73B1B6D3-2125-4242-A212-72115331B60A}" type="datetimeFigureOut">
              <a:rPr lang="en-GB" smtClean="0"/>
              <a:t>29/04/2021</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4"/>
          </a:xfrm>
          <a:prstGeom prst="rect">
            <a:avLst/>
          </a:prstGeom>
        </p:spPr>
        <p:txBody>
          <a:bodyPr vert="horz" lIns="91440" tIns="45720" rIns="91440" bIns="45720" rtlCol="0" anchor="b"/>
          <a:lstStyle>
            <a:lvl1pPr algn="r">
              <a:defRPr sz="1200"/>
            </a:lvl1pPr>
          </a:lstStyle>
          <a:p>
            <a:fld id="{BE7C3B9F-9B38-4A1F-8568-B0C8756A9E9B}" type="slidenum">
              <a:rPr lang="en-GB" smtClean="0"/>
              <a:t>‹#›</a:t>
            </a:fld>
            <a:endParaRPr lang="en-GB"/>
          </a:p>
        </p:txBody>
      </p:sp>
    </p:spTree>
    <p:extLst>
      <p:ext uri="{BB962C8B-B14F-4D97-AF65-F5344CB8AC3E}">
        <p14:creationId xmlns:p14="http://schemas.microsoft.com/office/powerpoint/2010/main" val="11417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a:t>
            </a:fld>
            <a:endParaRPr lang="en-GB"/>
          </a:p>
        </p:txBody>
      </p:sp>
    </p:spTree>
    <p:extLst>
      <p:ext uri="{BB962C8B-B14F-4D97-AF65-F5344CB8AC3E}">
        <p14:creationId xmlns:p14="http://schemas.microsoft.com/office/powerpoint/2010/main" val="61703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12</a:t>
            </a:fld>
            <a:endParaRPr lang="en-GB"/>
          </a:p>
        </p:txBody>
      </p:sp>
    </p:spTree>
    <p:extLst>
      <p:ext uri="{BB962C8B-B14F-4D97-AF65-F5344CB8AC3E}">
        <p14:creationId xmlns:p14="http://schemas.microsoft.com/office/powerpoint/2010/main" val="2498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13</a:t>
            </a:fld>
            <a:endParaRPr lang="en-GB"/>
          </a:p>
        </p:txBody>
      </p:sp>
    </p:spTree>
    <p:extLst>
      <p:ext uri="{BB962C8B-B14F-4D97-AF65-F5344CB8AC3E}">
        <p14:creationId xmlns:p14="http://schemas.microsoft.com/office/powerpoint/2010/main" val="330062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14</a:t>
            </a:fld>
            <a:endParaRPr lang="en-GB"/>
          </a:p>
        </p:txBody>
      </p:sp>
    </p:spTree>
    <p:extLst>
      <p:ext uri="{BB962C8B-B14F-4D97-AF65-F5344CB8AC3E}">
        <p14:creationId xmlns:p14="http://schemas.microsoft.com/office/powerpoint/2010/main" val="102837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16</a:t>
            </a:fld>
            <a:endParaRPr lang="en-GB"/>
          </a:p>
        </p:txBody>
      </p:sp>
    </p:spTree>
    <p:extLst>
      <p:ext uri="{BB962C8B-B14F-4D97-AF65-F5344CB8AC3E}">
        <p14:creationId xmlns:p14="http://schemas.microsoft.com/office/powerpoint/2010/main" val="100861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18</a:t>
            </a:fld>
            <a:endParaRPr lang="en-GB"/>
          </a:p>
        </p:txBody>
      </p:sp>
    </p:spTree>
    <p:extLst>
      <p:ext uri="{BB962C8B-B14F-4D97-AF65-F5344CB8AC3E}">
        <p14:creationId xmlns:p14="http://schemas.microsoft.com/office/powerpoint/2010/main" val="30111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19</a:t>
            </a:fld>
            <a:endParaRPr lang="en-GB"/>
          </a:p>
        </p:txBody>
      </p:sp>
    </p:spTree>
    <p:extLst>
      <p:ext uri="{BB962C8B-B14F-4D97-AF65-F5344CB8AC3E}">
        <p14:creationId xmlns:p14="http://schemas.microsoft.com/office/powerpoint/2010/main" val="339378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20</a:t>
            </a:fld>
            <a:endParaRPr lang="en-GB"/>
          </a:p>
        </p:txBody>
      </p:sp>
    </p:spTree>
    <p:extLst>
      <p:ext uri="{BB962C8B-B14F-4D97-AF65-F5344CB8AC3E}">
        <p14:creationId xmlns:p14="http://schemas.microsoft.com/office/powerpoint/2010/main" val="66757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21</a:t>
            </a:fld>
            <a:endParaRPr lang="en-GB"/>
          </a:p>
        </p:txBody>
      </p:sp>
    </p:spTree>
    <p:extLst>
      <p:ext uri="{BB962C8B-B14F-4D97-AF65-F5344CB8AC3E}">
        <p14:creationId xmlns:p14="http://schemas.microsoft.com/office/powerpoint/2010/main" val="202519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22</a:t>
            </a:fld>
            <a:endParaRPr lang="en-GB"/>
          </a:p>
        </p:txBody>
      </p:sp>
    </p:spTree>
    <p:extLst>
      <p:ext uri="{BB962C8B-B14F-4D97-AF65-F5344CB8AC3E}">
        <p14:creationId xmlns:p14="http://schemas.microsoft.com/office/powerpoint/2010/main" val="351394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23</a:t>
            </a:fld>
            <a:endParaRPr lang="en-GB"/>
          </a:p>
        </p:txBody>
      </p:sp>
    </p:spTree>
    <p:extLst>
      <p:ext uri="{BB962C8B-B14F-4D97-AF65-F5344CB8AC3E}">
        <p14:creationId xmlns:p14="http://schemas.microsoft.com/office/powerpoint/2010/main" val="14076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a:t>
            </a:fld>
            <a:endParaRPr lang="en-GB"/>
          </a:p>
        </p:txBody>
      </p:sp>
    </p:spTree>
    <p:extLst>
      <p:ext uri="{BB962C8B-B14F-4D97-AF65-F5344CB8AC3E}">
        <p14:creationId xmlns:p14="http://schemas.microsoft.com/office/powerpoint/2010/main" val="169469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24</a:t>
            </a:fld>
            <a:endParaRPr lang="en-GB"/>
          </a:p>
        </p:txBody>
      </p:sp>
    </p:spTree>
    <p:extLst>
      <p:ext uri="{BB962C8B-B14F-4D97-AF65-F5344CB8AC3E}">
        <p14:creationId xmlns:p14="http://schemas.microsoft.com/office/powerpoint/2010/main" val="59899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25</a:t>
            </a:fld>
            <a:endParaRPr lang="en-GB"/>
          </a:p>
        </p:txBody>
      </p:sp>
    </p:spTree>
    <p:extLst>
      <p:ext uri="{BB962C8B-B14F-4D97-AF65-F5344CB8AC3E}">
        <p14:creationId xmlns:p14="http://schemas.microsoft.com/office/powerpoint/2010/main" val="2331909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26</a:t>
            </a:fld>
            <a:endParaRPr lang="en-GB"/>
          </a:p>
        </p:txBody>
      </p:sp>
    </p:spTree>
    <p:extLst>
      <p:ext uri="{BB962C8B-B14F-4D97-AF65-F5344CB8AC3E}">
        <p14:creationId xmlns:p14="http://schemas.microsoft.com/office/powerpoint/2010/main" val="296889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29</a:t>
            </a:fld>
            <a:endParaRPr lang="en-GB"/>
          </a:p>
        </p:txBody>
      </p:sp>
    </p:spTree>
    <p:extLst>
      <p:ext uri="{BB962C8B-B14F-4D97-AF65-F5344CB8AC3E}">
        <p14:creationId xmlns:p14="http://schemas.microsoft.com/office/powerpoint/2010/main" val="4112005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30</a:t>
            </a:fld>
            <a:endParaRPr lang="en-GB"/>
          </a:p>
        </p:txBody>
      </p:sp>
    </p:spTree>
    <p:extLst>
      <p:ext uri="{BB962C8B-B14F-4D97-AF65-F5344CB8AC3E}">
        <p14:creationId xmlns:p14="http://schemas.microsoft.com/office/powerpoint/2010/main" val="194192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31</a:t>
            </a:fld>
            <a:endParaRPr lang="en-GB"/>
          </a:p>
        </p:txBody>
      </p:sp>
    </p:spTree>
    <p:extLst>
      <p:ext uri="{BB962C8B-B14F-4D97-AF65-F5344CB8AC3E}">
        <p14:creationId xmlns:p14="http://schemas.microsoft.com/office/powerpoint/2010/main" val="204743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32</a:t>
            </a:fld>
            <a:endParaRPr lang="en-GB"/>
          </a:p>
        </p:txBody>
      </p:sp>
    </p:spTree>
    <p:extLst>
      <p:ext uri="{BB962C8B-B14F-4D97-AF65-F5344CB8AC3E}">
        <p14:creationId xmlns:p14="http://schemas.microsoft.com/office/powerpoint/2010/main" val="2359317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33</a:t>
            </a:fld>
            <a:endParaRPr lang="en-GB"/>
          </a:p>
        </p:txBody>
      </p:sp>
    </p:spTree>
    <p:extLst>
      <p:ext uri="{BB962C8B-B14F-4D97-AF65-F5344CB8AC3E}">
        <p14:creationId xmlns:p14="http://schemas.microsoft.com/office/powerpoint/2010/main" val="287593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34</a:t>
            </a:fld>
            <a:endParaRPr lang="en-GB"/>
          </a:p>
        </p:txBody>
      </p:sp>
    </p:spTree>
    <p:extLst>
      <p:ext uri="{BB962C8B-B14F-4D97-AF65-F5344CB8AC3E}">
        <p14:creationId xmlns:p14="http://schemas.microsoft.com/office/powerpoint/2010/main" val="890860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35</a:t>
            </a:fld>
            <a:endParaRPr lang="en-GB"/>
          </a:p>
        </p:txBody>
      </p:sp>
    </p:spTree>
    <p:extLst>
      <p:ext uri="{BB962C8B-B14F-4D97-AF65-F5344CB8AC3E}">
        <p14:creationId xmlns:p14="http://schemas.microsoft.com/office/powerpoint/2010/main" val="18099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5</a:t>
            </a:fld>
            <a:endParaRPr lang="en-GB"/>
          </a:p>
        </p:txBody>
      </p:sp>
    </p:spTree>
    <p:extLst>
      <p:ext uri="{BB962C8B-B14F-4D97-AF65-F5344CB8AC3E}">
        <p14:creationId xmlns:p14="http://schemas.microsoft.com/office/powerpoint/2010/main" val="113050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36</a:t>
            </a:fld>
            <a:endParaRPr lang="en-GB"/>
          </a:p>
        </p:txBody>
      </p:sp>
    </p:spTree>
    <p:extLst>
      <p:ext uri="{BB962C8B-B14F-4D97-AF65-F5344CB8AC3E}">
        <p14:creationId xmlns:p14="http://schemas.microsoft.com/office/powerpoint/2010/main" val="414545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37</a:t>
            </a:fld>
            <a:endParaRPr lang="en-GB"/>
          </a:p>
        </p:txBody>
      </p:sp>
    </p:spTree>
    <p:extLst>
      <p:ext uri="{BB962C8B-B14F-4D97-AF65-F5344CB8AC3E}">
        <p14:creationId xmlns:p14="http://schemas.microsoft.com/office/powerpoint/2010/main" val="3181652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38</a:t>
            </a:fld>
            <a:endParaRPr lang="en-GB"/>
          </a:p>
        </p:txBody>
      </p:sp>
    </p:spTree>
    <p:extLst>
      <p:ext uri="{BB962C8B-B14F-4D97-AF65-F5344CB8AC3E}">
        <p14:creationId xmlns:p14="http://schemas.microsoft.com/office/powerpoint/2010/main" val="1453980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39</a:t>
            </a:fld>
            <a:endParaRPr lang="en-GB"/>
          </a:p>
        </p:txBody>
      </p:sp>
    </p:spTree>
    <p:extLst>
      <p:ext uri="{BB962C8B-B14F-4D97-AF65-F5344CB8AC3E}">
        <p14:creationId xmlns:p14="http://schemas.microsoft.com/office/powerpoint/2010/main" val="338013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40</a:t>
            </a:fld>
            <a:endParaRPr lang="en-GB"/>
          </a:p>
        </p:txBody>
      </p:sp>
    </p:spTree>
    <p:extLst>
      <p:ext uri="{BB962C8B-B14F-4D97-AF65-F5344CB8AC3E}">
        <p14:creationId xmlns:p14="http://schemas.microsoft.com/office/powerpoint/2010/main" val="3526764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41</a:t>
            </a:fld>
            <a:endParaRPr lang="en-GB"/>
          </a:p>
        </p:txBody>
      </p:sp>
    </p:spTree>
    <p:extLst>
      <p:ext uri="{BB962C8B-B14F-4D97-AF65-F5344CB8AC3E}">
        <p14:creationId xmlns:p14="http://schemas.microsoft.com/office/powerpoint/2010/main" val="3107376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42</a:t>
            </a:fld>
            <a:endParaRPr lang="en-GB"/>
          </a:p>
        </p:txBody>
      </p:sp>
    </p:spTree>
    <p:extLst>
      <p:ext uri="{BB962C8B-B14F-4D97-AF65-F5344CB8AC3E}">
        <p14:creationId xmlns:p14="http://schemas.microsoft.com/office/powerpoint/2010/main" val="2596970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43</a:t>
            </a:fld>
            <a:endParaRPr lang="en-GB"/>
          </a:p>
        </p:txBody>
      </p:sp>
    </p:spTree>
    <p:extLst>
      <p:ext uri="{BB962C8B-B14F-4D97-AF65-F5344CB8AC3E}">
        <p14:creationId xmlns:p14="http://schemas.microsoft.com/office/powerpoint/2010/main" val="3092861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44</a:t>
            </a:fld>
            <a:endParaRPr lang="en-GB"/>
          </a:p>
        </p:txBody>
      </p:sp>
    </p:spTree>
    <p:extLst>
      <p:ext uri="{BB962C8B-B14F-4D97-AF65-F5344CB8AC3E}">
        <p14:creationId xmlns:p14="http://schemas.microsoft.com/office/powerpoint/2010/main" val="4126695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45</a:t>
            </a:fld>
            <a:endParaRPr lang="en-GB"/>
          </a:p>
        </p:txBody>
      </p:sp>
    </p:spTree>
    <p:extLst>
      <p:ext uri="{BB962C8B-B14F-4D97-AF65-F5344CB8AC3E}">
        <p14:creationId xmlns:p14="http://schemas.microsoft.com/office/powerpoint/2010/main" val="192790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6</a:t>
            </a:fld>
            <a:endParaRPr lang="en-GB"/>
          </a:p>
        </p:txBody>
      </p:sp>
    </p:spTree>
    <p:extLst>
      <p:ext uri="{BB962C8B-B14F-4D97-AF65-F5344CB8AC3E}">
        <p14:creationId xmlns:p14="http://schemas.microsoft.com/office/powerpoint/2010/main" val="191260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7</a:t>
            </a:fld>
            <a:endParaRPr lang="en-GB"/>
          </a:p>
        </p:txBody>
      </p:sp>
    </p:spTree>
    <p:extLst>
      <p:ext uri="{BB962C8B-B14F-4D97-AF65-F5344CB8AC3E}">
        <p14:creationId xmlns:p14="http://schemas.microsoft.com/office/powerpoint/2010/main" val="416704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8</a:t>
            </a:fld>
            <a:endParaRPr lang="en-GB"/>
          </a:p>
        </p:txBody>
      </p:sp>
    </p:spTree>
    <p:extLst>
      <p:ext uri="{BB962C8B-B14F-4D97-AF65-F5344CB8AC3E}">
        <p14:creationId xmlns:p14="http://schemas.microsoft.com/office/powerpoint/2010/main" val="193025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9</a:t>
            </a:fld>
            <a:endParaRPr lang="en-GB"/>
          </a:p>
        </p:txBody>
      </p:sp>
    </p:spTree>
    <p:extLst>
      <p:ext uri="{BB962C8B-B14F-4D97-AF65-F5344CB8AC3E}">
        <p14:creationId xmlns:p14="http://schemas.microsoft.com/office/powerpoint/2010/main" val="170140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E7C3B9F-9B38-4A1F-8568-B0C8756A9E9B}" type="slidenum">
              <a:rPr lang="en-GB" smtClean="0"/>
              <a:t>10</a:t>
            </a:fld>
            <a:endParaRPr lang="en-GB"/>
          </a:p>
        </p:txBody>
      </p:sp>
    </p:spTree>
    <p:extLst>
      <p:ext uri="{BB962C8B-B14F-4D97-AF65-F5344CB8AC3E}">
        <p14:creationId xmlns:p14="http://schemas.microsoft.com/office/powerpoint/2010/main" val="42439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BE7C3B9F-9B38-4A1F-8568-B0C8756A9E9B}" type="slidenum">
              <a:rPr lang="en-GB" smtClean="0"/>
              <a:t>11</a:t>
            </a:fld>
            <a:endParaRPr lang="en-GB"/>
          </a:p>
        </p:txBody>
      </p:sp>
    </p:spTree>
    <p:extLst>
      <p:ext uri="{BB962C8B-B14F-4D97-AF65-F5344CB8AC3E}">
        <p14:creationId xmlns:p14="http://schemas.microsoft.com/office/powerpoint/2010/main" val="1156452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bg2"/>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BF03592-E2C8-40EC-B51C-1FE52A8BEE70}"/>
              </a:ext>
            </a:extLst>
          </p:cNvPr>
          <p:cNvSpPr>
            <a:spLocks noGrp="1"/>
          </p:cNvSpPr>
          <p:nvPr>
            <p:ph type="body" sz="quarter" idx="12" hasCustomPrompt="1"/>
          </p:nvPr>
        </p:nvSpPr>
        <p:spPr>
          <a:xfrm>
            <a:off x="8624960" y="6373300"/>
            <a:ext cx="2637714" cy="227013"/>
          </a:xfrm>
          <a:prstGeom prst="rect">
            <a:avLst/>
          </a:prstGeom>
        </p:spPr>
        <p:txBody>
          <a:bodyPr anchor="ctr"/>
          <a:lstStyle>
            <a:lvl1pPr marL="0" indent="0" algn="r">
              <a:lnSpc>
                <a:spcPct val="100000"/>
              </a:lnSpc>
              <a:spcBef>
                <a:spcPts val="0"/>
              </a:spcBef>
              <a:spcAft>
                <a:spcPts val="0"/>
              </a:spcAft>
              <a:buNone/>
              <a:defRPr sz="800" b="1" spc="150" baseline="0">
                <a:solidFill>
                  <a:schemeClr val="bg1">
                    <a:lumMod val="10000"/>
                  </a:schemeClr>
                </a:solidFill>
              </a:defRPr>
            </a:lvl1pPr>
          </a:lstStyle>
          <a:p>
            <a:pPr lvl="0"/>
            <a:r>
              <a:rPr lang="en-BE" dirty="0"/>
              <a:t>COUNTRY</a:t>
            </a:r>
          </a:p>
        </p:txBody>
      </p:sp>
      <p:sp>
        <p:nvSpPr>
          <p:cNvPr id="15" name="TextBox 14">
            <a:extLst>
              <a:ext uri="{FF2B5EF4-FFF2-40B4-BE49-F238E27FC236}">
                <a16:creationId xmlns:a16="http://schemas.microsoft.com/office/drawing/2014/main" id="{59EDF170-5422-4781-8040-580DBECE86E5}"/>
              </a:ext>
            </a:extLst>
          </p:cNvPr>
          <p:cNvSpPr txBox="1"/>
          <p:nvPr userDrawn="1"/>
        </p:nvSpPr>
        <p:spPr>
          <a:xfrm>
            <a:off x="1515486" y="6378978"/>
            <a:ext cx="2546645" cy="215444"/>
          </a:xfrm>
          <a:prstGeom prst="rect">
            <a:avLst/>
          </a:prstGeom>
          <a:noFill/>
        </p:spPr>
        <p:txBody>
          <a:bodyPr wrap="square" rtlCol="0" anchor="ctr">
            <a:spAutoFit/>
          </a:bodyPr>
          <a:lstStyle/>
          <a:p>
            <a:pPr algn="l"/>
            <a:r>
              <a:rPr lang="en-BE" sz="800" spc="150" baseline="0" dirty="0">
                <a:solidFill>
                  <a:schemeClr val="tx1">
                    <a:lumMod val="75000"/>
                    <a:lumOff val="25000"/>
                  </a:schemeClr>
                </a:solidFill>
              </a:rPr>
              <a:t>www.theglobaltvgroup.com</a:t>
            </a:r>
          </a:p>
        </p:txBody>
      </p:sp>
      <p:pic>
        <p:nvPicPr>
          <p:cNvPr id="16" name="Picture 15">
            <a:extLst>
              <a:ext uri="{FF2B5EF4-FFF2-40B4-BE49-F238E27FC236}">
                <a16:creationId xmlns:a16="http://schemas.microsoft.com/office/drawing/2014/main" id="{90CF1AA0-A1CC-4E7C-AE6F-06196CD01A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373" y="6267982"/>
            <a:ext cx="1017234" cy="432000"/>
          </a:xfrm>
          <a:prstGeom prst="rect">
            <a:avLst/>
          </a:prstGeom>
        </p:spPr>
      </p:pic>
    </p:spTree>
    <p:extLst>
      <p:ext uri="{BB962C8B-B14F-4D97-AF65-F5344CB8AC3E}">
        <p14:creationId xmlns:p14="http://schemas.microsoft.com/office/powerpoint/2010/main" val="228319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D6080-A1F6-42C3-BC09-C89E8E2D49F1}"/>
              </a:ext>
            </a:extLst>
          </p:cNvPr>
          <p:cNvSpPr txBox="1"/>
          <p:nvPr userDrawn="1"/>
        </p:nvSpPr>
        <p:spPr>
          <a:xfrm>
            <a:off x="9311982" y="6378978"/>
            <a:ext cx="2546645" cy="215444"/>
          </a:xfrm>
          <a:prstGeom prst="rect">
            <a:avLst/>
          </a:prstGeom>
          <a:noFill/>
        </p:spPr>
        <p:txBody>
          <a:bodyPr wrap="square" rtlCol="0" anchor="ctr">
            <a:spAutoFit/>
          </a:bodyPr>
          <a:lstStyle/>
          <a:p>
            <a:pPr algn="r"/>
            <a:r>
              <a:rPr lang="en-BE" sz="800" spc="150" baseline="0" dirty="0">
                <a:solidFill>
                  <a:schemeClr val="tx1">
                    <a:lumMod val="75000"/>
                    <a:lumOff val="25000"/>
                  </a:schemeClr>
                </a:solidFill>
              </a:rPr>
              <a:t>www.theglobaltvgroup.com</a:t>
            </a:r>
          </a:p>
        </p:txBody>
      </p:sp>
      <p:pic>
        <p:nvPicPr>
          <p:cNvPr id="8" name="Picture 7">
            <a:extLst>
              <a:ext uri="{FF2B5EF4-FFF2-40B4-BE49-F238E27FC236}">
                <a16:creationId xmlns:a16="http://schemas.microsoft.com/office/drawing/2014/main" id="{EC923C5F-6944-4E1F-869F-352553910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373" y="6267982"/>
            <a:ext cx="1017234" cy="432000"/>
          </a:xfrm>
          <a:prstGeom prst="rect">
            <a:avLst/>
          </a:prstGeom>
        </p:spPr>
      </p:pic>
    </p:spTree>
    <p:extLst>
      <p:ext uri="{BB962C8B-B14F-4D97-AF65-F5344CB8AC3E}">
        <p14:creationId xmlns:p14="http://schemas.microsoft.com/office/powerpoint/2010/main" val="276736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9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FC04ED-9568-4740-9742-7B3D5DC4BF0B}"/>
              </a:ext>
            </a:extLst>
          </p:cNvPr>
          <p:cNvSpPr>
            <a:spLocks noGrp="1"/>
          </p:cNvSpPr>
          <p:nvPr>
            <p:ph type="body" sz="quarter" idx="10" hasCustomPrompt="1"/>
          </p:nvPr>
        </p:nvSpPr>
        <p:spPr>
          <a:xfrm>
            <a:off x="342900" y="296073"/>
            <a:ext cx="11515726" cy="666453"/>
          </a:xfrm>
          <a:prstGeom prst="rect">
            <a:avLst/>
          </a:prstGeom>
        </p:spPr>
        <p:txBody>
          <a:bodyPr/>
          <a:lstStyle>
            <a:lvl1pPr marL="0" indent="0" algn="l">
              <a:lnSpc>
                <a:spcPct val="100000"/>
              </a:lnSpc>
              <a:spcBef>
                <a:spcPts val="0"/>
              </a:spcBef>
              <a:buNone/>
              <a:defRPr sz="3600" b="1" spc="150" baseline="0">
                <a:solidFill>
                  <a:schemeClr val="tx1"/>
                </a:solidFill>
              </a:defRPr>
            </a:lvl1pPr>
          </a:lstStyle>
          <a:p>
            <a:pPr lvl="0"/>
            <a:r>
              <a:rPr lang="en-US" dirty="0"/>
              <a:t>Title</a:t>
            </a:r>
          </a:p>
        </p:txBody>
      </p:sp>
      <p:sp>
        <p:nvSpPr>
          <p:cNvPr id="10" name="Text Placeholder 8">
            <a:extLst>
              <a:ext uri="{FF2B5EF4-FFF2-40B4-BE49-F238E27FC236}">
                <a16:creationId xmlns:a16="http://schemas.microsoft.com/office/drawing/2014/main" id="{D5F59B5B-9E3F-42E3-8BBF-CACE88331BD5}"/>
              </a:ext>
            </a:extLst>
          </p:cNvPr>
          <p:cNvSpPr>
            <a:spLocks noGrp="1"/>
          </p:cNvSpPr>
          <p:nvPr>
            <p:ph type="body" sz="quarter" idx="11" hasCustomPrompt="1"/>
          </p:nvPr>
        </p:nvSpPr>
        <p:spPr>
          <a:xfrm>
            <a:off x="342900" y="1130967"/>
            <a:ext cx="11515726" cy="4972970"/>
          </a:xfrm>
          <a:prstGeom prst="rect">
            <a:avLst/>
          </a:prstGeom>
        </p:spPr>
        <p:txBody>
          <a:bodyPr/>
          <a:lstStyle>
            <a:lvl1pPr marL="285750" indent="-285750" algn="l">
              <a:lnSpc>
                <a:spcPct val="100000"/>
              </a:lnSpc>
              <a:spcBef>
                <a:spcPts val="0"/>
              </a:spcBef>
              <a:spcAft>
                <a:spcPts val="600"/>
              </a:spcAft>
              <a:buFont typeface="Wingdings" panose="05000000000000000000" pitchFamily="2" charset="2"/>
              <a:buChar char="§"/>
              <a:defRPr sz="1500" b="0" spc="0" baseline="0">
                <a:solidFill>
                  <a:schemeClr val="tx1">
                    <a:lumMod val="75000"/>
                    <a:lumOff val="25000"/>
                  </a:schemeClr>
                </a:solidFill>
              </a:defRPr>
            </a:lvl1pPr>
          </a:lstStyle>
          <a:p>
            <a:pPr lvl="0"/>
            <a:r>
              <a:rPr lang="en-US" dirty="0"/>
              <a:t>Text</a:t>
            </a:r>
          </a:p>
        </p:txBody>
      </p:sp>
      <p:pic>
        <p:nvPicPr>
          <p:cNvPr id="19" name="Picture 18">
            <a:extLst>
              <a:ext uri="{FF2B5EF4-FFF2-40B4-BE49-F238E27FC236}">
                <a16:creationId xmlns:a16="http://schemas.microsoft.com/office/drawing/2014/main" id="{D726BB68-F2A4-4EFD-B7BD-B10BF5416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373" y="6267982"/>
            <a:ext cx="1017234" cy="432000"/>
          </a:xfrm>
          <a:prstGeom prst="rect">
            <a:avLst/>
          </a:prstGeom>
        </p:spPr>
      </p:pic>
      <p:sp>
        <p:nvSpPr>
          <p:cNvPr id="20" name="Text Placeholder 3">
            <a:extLst>
              <a:ext uri="{FF2B5EF4-FFF2-40B4-BE49-F238E27FC236}">
                <a16:creationId xmlns:a16="http://schemas.microsoft.com/office/drawing/2014/main" id="{AB934171-4EEB-4449-9C28-9724CD94DB26}"/>
              </a:ext>
            </a:extLst>
          </p:cNvPr>
          <p:cNvSpPr>
            <a:spLocks noGrp="1"/>
          </p:cNvSpPr>
          <p:nvPr>
            <p:ph type="body" sz="quarter" idx="12" hasCustomPrompt="1"/>
          </p:nvPr>
        </p:nvSpPr>
        <p:spPr>
          <a:xfrm>
            <a:off x="9220913" y="6373300"/>
            <a:ext cx="2637714" cy="227013"/>
          </a:xfrm>
          <a:prstGeom prst="rect">
            <a:avLst/>
          </a:prstGeom>
        </p:spPr>
        <p:txBody>
          <a:bodyPr anchor="ctr"/>
          <a:lstStyle>
            <a:lvl1pPr marL="0" indent="0" algn="r">
              <a:lnSpc>
                <a:spcPct val="100000"/>
              </a:lnSpc>
              <a:spcBef>
                <a:spcPts val="0"/>
              </a:spcBef>
              <a:spcAft>
                <a:spcPts val="0"/>
              </a:spcAft>
              <a:buNone/>
              <a:defRPr sz="800" b="1" spc="150" baseline="0">
                <a:solidFill>
                  <a:schemeClr val="bg1">
                    <a:lumMod val="10000"/>
                  </a:schemeClr>
                </a:solidFill>
              </a:defRPr>
            </a:lvl1pPr>
          </a:lstStyle>
          <a:p>
            <a:pPr lvl="0"/>
            <a:r>
              <a:rPr lang="en-BE" dirty="0"/>
              <a:t>COUNTRY</a:t>
            </a:r>
          </a:p>
        </p:txBody>
      </p:sp>
      <p:sp>
        <p:nvSpPr>
          <p:cNvPr id="21" name="TextBox 20">
            <a:extLst>
              <a:ext uri="{FF2B5EF4-FFF2-40B4-BE49-F238E27FC236}">
                <a16:creationId xmlns:a16="http://schemas.microsoft.com/office/drawing/2014/main" id="{0A27F93E-DDDB-472E-9FCF-83DDA8D493E3}"/>
              </a:ext>
            </a:extLst>
          </p:cNvPr>
          <p:cNvSpPr txBox="1"/>
          <p:nvPr userDrawn="1"/>
        </p:nvSpPr>
        <p:spPr>
          <a:xfrm>
            <a:off x="1515486" y="6378978"/>
            <a:ext cx="2546645" cy="215444"/>
          </a:xfrm>
          <a:prstGeom prst="rect">
            <a:avLst/>
          </a:prstGeom>
          <a:noFill/>
        </p:spPr>
        <p:txBody>
          <a:bodyPr wrap="square" rtlCol="0" anchor="ctr">
            <a:spAutoFit/>
          </a:bodyPr>
          <a:lstStyle/>
          <a:p>
            <a:pPr algn="l"/>
            <a:r>
              <a:rPr lang="en-BE" sz="800" spc="150" baseline="0" dirty="0">
                <a:solidFill>
                  <a:schemeClr val="tx1">
                    <a:lumMod val="75000"/>
                    <a:lumOff val="25000"/>
                  </a:schemeClr>
                </a:solidFill>
              </a:rPr>
              <a:t>www.theglobaltvgroup.com</a:t>
            </a:r>
          </a:p>
        </p:txBody>
      </p:sp>
    </p:spTree>
    <p:extLst>
      <p:ext uri="{BB962C8B-B14F-4D97-AF65-F5344CB8AC3E}">
        <p14:creationId xmlns:p14="http://schemas.microsoft.com/office/powerpoint/2010/main" val="353755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D6080-A1F6-42C3-BC09-C89E8E2D49F1}"/>
              </a:ext>
            </a:extLst>
          </p:cNvPr>
          <p:cNvSpPr txBox="1"/>
          <p:nvPr userDrawn="1"/>
        </p:nvSpPr>
        <p:spPr>
          <a:xfrm>
            <a:off x="342900" y="6378978"/>
            <a:ext cx="2546645" cy="215444"/>
          </a:xfrm>
          <a:prstGeom prst="rect">
            <a:avLst/>
          </a:prstGeom>
          <a:noFill/>
        </p:spPr>
        <p:txBody>
          <a:bodyPr wrap="square" rtlCol="0" anchor="ctr">
            <a:spAutoFit/>
          </a:bodyPr>
          <a:lstStyle/>
          <a:p>
            <a:pPr algn="l"/>
            <a:r>
              <a:rPr lang="en-BE" sz="800" spc="150" baseline="0" dirty="0">
                <a:solidFill>
                  <a:schemeClr val="tx1">
                    <a:lumMod val="75000"/>
                    <a:lumOff val="25000"/>
                  </a:schemeClr>
                </a:solidFill>
              </a:rPr>
              <a:t>www.theglobaltvgroup.com</a:t>
            </a:r>
          </a:p>
        </p:txBody>
      </p:sp>
    </p:spTree>
    <p:extLst>
      <p:ext uri="{BB962C8B-B14F-4D97-AF65-F5344CB8AC3E}">
        <p14:creationId xmlns:p14="http://schemas.microsoft.com/office/powerpoint/2010/main" val="2565478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313"/>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66" r:id="rId3"/>
    <p:sldLayoutId id="2147483665"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thinktv.ca/research/canadian-media-attribution-study/"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egta.com/uploads/2021_gtvg_deck/part_01/2021_gtvg_fr_additional_info_roi_effectiveness_study.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hyperlink" Target="http://egta.com/uploads/2021_gtvg_deck/part_01/2021_gtvg_fr_additional_info_ekimetrics_study.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www.egta.com/uploads/2021_gtvg_deck/part_01/2021_gtvg_de_additional_info_MEDIENAQUIVALENZSTUDIE.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hyperlink" Target="http://www.egta.com/uploads/2021_gtvg_deck/part_01/2021_gtvg_de_additional_info_NOT_ALL_REACH_IS_EQUAL.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7.wdp"/><Relationship Id="rId5" Type="http://schemas.openxmlformats.org/officeDocument/2006/relationships/image" Target="../media/image23.png"/><Relationship Id="rId4" Type="http://schemas.openxmlformats.org/officeDocument/2006/relationships/notesSlide" Target="../notesSlides/notesSlide18.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egta.com/uploads/2021_gtvg_deck/part_01/2021_gtvg_de_additional_info_ROI_ANALYZER.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www.egta.com/uploads/2021_gtvg_deck/part_01/2021_gtvg_es_additional_info.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egta.com/uploads/2021_gtvg_deck/part_01/2021_gtvg_uk_additional_info_AS_SEEN_ON_TV.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www.egta.com/uploads/2021_gtvg_deck/part_01/2021_gtvg_uk_additional_info_DEMAND_GENERATOR.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www.egta.com/uploads/2021_gtvg_deck/part_01/2021_gtvg_uk_additional_info_PROFITABILITY.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hyperlink" Target="http://www.egta.com/uploads/2021_gtvg_deck/part_01/2021_gtvg_uk_additional_info_advertising_recession.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hyperlink" Target="http://www.egta.com/uploads/2021_gtvg_deck/part_01/2021_gtvg_uk_additional_info_the_long_and_short_of_it.pdf"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egta.com/uploads/2021_gtvg_deck/part_01/2021_gtvg_au_additional_info.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hyperlink" Target="http://www.egta.com/uploads/2021_gtvg_deck/part_01/2021_gtvg_us_additional_info.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hyperlink" Target="https://thevab.com/insight/halo-effect"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s://thevab.com/insight/halo-effec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egta.com/uploads/2021_gtvg_deck/part_01/2021_gtvg_ca_additional_info.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hyperlink" Target="https://thinktv.ca/research/canadian-media-attribution-study/" TargetMode="External"/><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8.png"/><Relationship Id="rId2" Type="http://schemas.openxmlformats.org/officeDocument/2006/relationships/notesSlide" Target="../notesSlides/notesSlide6.xml"/><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microsoft.com/office/2007/relationships/hdphoto" Target="../media/hdphoto3.wdp"/><Relationship Id="rId4" Type="http://schemas.openxmlformats.org/officeDocument/2006/relationships/chart" Target="../charts/chart3.xml"/><Relationship Id="rId9" Type="http://schemas.openxmlformats.org/officeDocument/2006/relationships/image" Target="../media/image11.png"/><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hyperlink" Target="https://thinktv.ca/research/canadian-media-attribution-study/" TargetMode="External"/><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image" Target="../media/image8.png"/><Relationship Id="rId2" Type="http://schemas.openxmlformats.org/officeDocument/2006/relationships/notesSlide" Target="../notesSlides/notesSlide7.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E239C-7964-49B3-88F6-C6FD04041DCC}"/>
              </a:ext>
            </a:extLst>
          </p:cNvPr>
          <p:cNvPicPr>
            <a:picLocks noChangeAspect="1"/>
          </p:cNvPicPr>
          <p:nvPr/>
        </p:nvPicPr>
        <p:blipFill rotWithShape="1">
          <a:blip r:embed="rId2">
            <a:extLst>
              <a:ext uri="{28A0092B-C50C-407E-A947-70E740481C1C}">
                <a14:useLocalDpi xmlns:a14="http://schemas.microsoft.com/office/drawing/2010/main" val="0"/>
              </a:ext>
            </a:extLst>
          </a:blip>
          <a:srcRect t="15280"/>
          <a:stretch/>
        </p:blipFill>
        <p:spPr>
          <a:xfrm>
            <a:off x="1356236" y="0"/>
            <a:ext cx="10835764" cy="6103937"/>
          </a:xfrm>
          <a:prstGeom prst="rect">
            <a:avLst/>
          </a:prstGeom>
        </p:spPr>
      </p:pic>
      <p:sp>
        <p:nvSpPr>
          <p:cNvPr id="21" name="Freeform 14">
            <a:extLst>
              <a:ext uri="{FF2B5EF4-FFF2-40B4-BE49-F238E27FC236}">
                <a16:creationId xmlns:a16="http://schemas.microsoft.com/office/drawing/2014/main" id="{F15A4346-1066-477D-93C3-4521A755BB61}"/>
              </a:ext>
            </a:extLst>
          </p:cNvPr>
          <p:cNvSpPr>
            <a:spLocks/>
          </p:cNvSpPr>
          <p:nvPr/>
        </p:nvSpPr>
        <p:spPr bwMode="auto">
          <a:xfrm>
            <a:off x="437386" y="2050350"/>
            <a:ext cx="1837698" cy="2003235"/>
          </a:xfrm>
          <a:custGeom>
            <a:avLst/>
            <a:gdLst>
              <a:gd name="T0" fmla="*/ 1064 w 1659"/>
              <a:gd name="T1" fmla="*/ 1522 h 1809"/>
              <a:gd name="T2" fmla="*/ 1646 w 1659"/>
              <a:gd name="T3" fmla="*/ 905 h 1809"/>
              <a:gd name="T4" fmla="*/ 1064 w 1659"/>
              <a:gd name="T5" fmla="*/ 288 h 1809"/>
              <a:gd name="T6" fmla="*/ 227 w 1659"/>
              <a:gd name="T7" fmla="*/ 101 h 1809"/>
              <a:gd name="T8" fmla="*/ 0 w 1659"/>
              <a:gd name="T9" fmla="*/ 905 h 1809"/>
              <a:gd name="T10" fmla="*/ 227 w 1659"/>
              <a:gd name="T11" fmla="*/ 1709 h 1809"/>
              <a:gd name="T12" fmla="*/ 1064 w 1659"/>
              <a:gd name="T13" fmla="*/ 1522 h 1809"/>
            </a:gdLst>
            <a:ahLst/>
            <a:cxnLst>
              <a:cxn ang="0">
                <a:pos x="T0" y="T1"/>
              </a:cxn>
              <a:cxn ang="0">
                <a:pos x="T2" y="T3"/>
              </a:cxn>
              <a:cxn ang="0">
                <a:pos x="T4" y="T5"/>
              </a:cxn>
              <a:cxn ang="0">
                <a:pos x="T6" y="T7"/>
              </a:cxn>
              <a:cxn ang="0">
                <a:pos x="T8" y="T9"/>
              </a:cxn>
              <a:cxn ang="0">
                <a:pos x="T10" y="T11"/>
              </a:cxn>
              <a:cxn ang="0">
                <a:pos x="T12" y="T13"/>
              </a:cxn>
            </a:cxnLst>
            <a:rect l="0" t="0" r="r" b="b"/>
            <a:pathLst>
              <a:path w="1659" h="1809">
                <a:moveTo>
                  <a:pt x="1064" y="1522"/>
                </a:moveTo>
                <a:cubicBezTo>
                  <a:pt x="1418" y="1317"/>
                  <a:pt x="1659" y="1056"/>
                  <a:pt x="1646" y="905"/>
                </a:cubicBezTo>
                <a:cubicBezTo>
                  <a:pt x="1659" y="753"/>
                  <a:pt x="1418" y="492"/>
                  <a:pt x="1064" y="288"/>
                </a:cubicBezTo>
                <a:cubicBezTo>
                  <a:pt x="698" y="77"/>
                  <a:pt x="342" y="0"/>
                  <a:pt x="227" y="101"/>
                </a:cubicBezTo>
                <a:cubicBezTo>
                  <a:pt x="97" y="183"/>
                  <a:pt x="0" y="511"/>
                  <a:pt x="0" y="905"/>
                </a:cubicBezTo>
                <a:cubicBezTo>
                  <a:pt x="0" y="1298"/>
                  <a:pt x="97" y="1627"/>
                  <a:pt x="227" y="1709"/>
                </a:cubicBezTo>
                <a:cubicBezTo>
                  <a:pt x="342" y="1809"/>
                  <a:pt x="698" y="1732"/>
                  <a:pt x="1064" y="152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BE"/>
          </a:p>
        </p:txBody>
      </p:sp>
      <p:sp>
        <p:nvSpPr>
          <p:cNvPr id="22" name="TextBox 21">
            <a:extLst>
              <a:ext uri="{FF2B5EF4-FFF2-40B4-BE49-F238E27FC236}">
                <a16:creationId xmlns:a16="http://schemas.microsoft.com/office/drawing/2014/main" id="{463EC0A0-FA30-484F-85DF-CFE0B90CF846}"/>
              </a:ext>
            </a:extLst>
          </p:cNvPr>
          <p:cNvSpPr txBox="1"/>
          <p:nvPr/>
        </p:nvSpPr>
        <p:spPr>
          <a:xfrm>
            <a:off x="0" y="4696240"/>
            <a:ext cx="9011653" cy="1407695"/>
          </a:xfrm>
          <a:prstGeom prst="rect">
            <a:avLst/>
          </a:prstGeom>
          <a:solidFill>
            <a:schemeClr val="bg2">
              <a:alpha val="85000"/>
            </a:schemeClr>
          </a:solidFill>
        </p:spPr>
        <p:txBody>
          <a:bodyPr wrap="square" rtlCol="0" anchor="ctr">
            <a:noAutofit/>
          </a:bodyPr>
          <a:lstStyle/>
          <a:p>
            <a:pPr marL="325438"/>
            <a:r>
              <a:rPr lang="en-BE" spc="150" dirty="0">
                <a:solidFill>
                  <a:schemeClr val="tx1">
                    <a:lumMod val="75000"/>
                    <a:lumOff val="25000"/>
                  </a:schemeClr>
                </a:solidFill>
              </a:rPr>
              <a:t>The Global TV Deck</a:t>
            </a:r>
          </a:p>
          <a:p>
            <a:pPr marL="325438"/>
            <a:r>
              <a:rPr lang="en-BE" sz="4400" b="1" spc="150" dirty="0"/>
              <a:t>TV drives business outcomes</a:t>
            </a:r>
          </a:p>
        </p:txBody>
      </p:sp>
      <p:pic>
        <p:nvPicPr>
          <p:cNvPr id="24" name="Picture 23">
            <a:extLst>
              <a:ext uri="{FF2B5EF4-FFF2-40B4-BE49-F238E27FC236}">
                <a16:creationId xmlns:a16="http://schemas.microsoft.com/office/drawing/2014/main" id="{AA7976BB-B309-4511-A448-38A957D53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70" y="2743201"/>
            <a:ext cx="1406074" cy="597132"/>
          </a:xfrm>
          <a:prstGeom prst="rect">
            <a:avLst/>
          </a:prstGeom>
        </p:spPr>
      </p:pic>
      <p:sp>
        <p:nvSpPr>
          <p:cNvPr id="27" name="TextBox 26">
            <a:extLst>
              <a:ext uri="{FF2B5EF4-FFF2-40B4-BE49-F238E27FC236}">
                <a16:creationId xmlns:a16="http://schemas.microsoft.com/office/drawing/2014/main" id="{71736995-87BF-4F83-A99A-0A8B632B591C}"/>
              </a:ext>
            </a:extLst>
          </p:cNvPr>
          <p:cNvSpPr txBox="1"/>
          <p:nvPr/>
        </p:nvSpPr>
        <p:spPr>
          <a:xfrm>
            <a:off x="9011653" y="5564575"/>
            <a:ext cx="2009274" cy="540000"/>
          </a:xfrm>
          <a:prstGeom prst="rect">
            <a:avLst/>
          </a:prstGeom>
          <a:solidFill>
            <a:schemeClr val="tx1"/>
          </a:solidFill>
        </p:spPr>
        <p:txBody>
          <a:bodyPr wrap="square" rtlCol="0" anchor="ctr">
            <a:noAutofit/>
          </a:bodyPr>
          <a:lstStyle/>
          <a:p>
            <a:pPr marL="325438"/>
            <a:r>
              <a:rPr lang="fr-BE" spc="150" dirty="0">
                <a:solidFill>
                  <a:schemeClr val="bg2"/>
                </a:solidFill>
              </a:rPr>
              <a:t>May</a:t>
            </a:r>
            <a:r>
              <a:rPr lang="en-BE" spc="150" dirty="0">
                <a:solidFill>
                  <a:schemeClr val="bg2"/>
                </a:solidFill>
              </a:rPr>
              <a:t> 2021</a:t>
            </a:r>
            <a:endParaRPr lang="en-BE" sz="4400" b="1" spc="150" dirty="0">
              <a:solidFill>
                <a:schemeClr val="bg2"/>
              </a:solidFill>
            </a:endParaRPr>
          </a:p>
        </p:txBody>
      </p:sp>
    </p:spTree>
    <p:extLst>
      <p:ext uri="{BB962C8B-B14F-4D97-AF65-F5344CB8AC3E}">
        <p14:creationId xmlns:p14="http://schemas.microsoft.com/office/powerpoint/2010/main" val="39061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CANADA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improves digital’s performance</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rPr>
              <a:t>Source: </a:t>
            </a: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hlinkClick r:id="rId3">
                  <a:extLst>
                    <a:ext uri="{A12FA001-AC4F-418D-AE19-62706E023703}">
                      <ahyp:hlinkClr xmlns:ahyp="http://schemas.microsoft.com/office/drawing/2018/hyperlinkcolor" val="tx"/>
                    </a:ext>
                  </a:extLst>
                </a:hlinkClick>
              </a:rPr>
              <a:t>Canadian Media Attribution Study</a:t>
            </a:r>
            <a:endPar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8" name="Rectangle 7">
            <a:extLst>
              <a:ext uri="{FF2B5EF4-FFF2-40B4-BE49-F238E27FC236}">
                <a16:creationId xmlns:a16="http://schemas.microsoft.com/office/drawing/2014/main" id="{6F906A65-23D6-4163-87BB-64DDDC1B4A47}"/>
              </a:ext>
            </a:extLst>
          </p:cNvPr>
          <p:cNvSpPr/>
          <p:nvPr/>
        </p:nvSpPr>
        <p:spPr>
          <a:xfrm>
            <a:off x="-1" y="1244600"/>
            <a:ext cx="9117419"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 Placeholder 2">
            <a:extLst>
              <a:ext uri="{FF2B5EF4-FFF2-40B4-BE49-F238E27FC236}">
                <a16:creationId xmlns:a16="http://schemas.microsoft.com/office/drawing/2014/main" id="{AEAF3E05-F5F3-4407-B4CA-7365C14E6C1E}"/>
              </a:ext>
            </a:extLst>
          </p:cNvPr>
          <p:cNvSpPr txBox="1">
            <a:spLocks/>
          </p:cNvSpPr>
          <p:nvPr/>
        </p:nvSpPr>
        <p:spPr>
          <a:xfrm>
            <a:off x="9480884" y="1168400"/>
            <a:ext cx="2377742" cy="4935535"/>
          </a:xfrm>
          <a:prstGeom prst="rect">
            <a:avLst/>
          </a:prstGeom>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800" b="1" dirty="0">
                <a:solidFill>
                  <a:schemeClr val="accent1"/>
                </a:solidFill>
              </a:rPr>
              <a:t>TV has a significant halo effect on digital media, increasing its sales ROI by </a:t>
            </a:r>
            <a:r>
              <a:rPr lang="en-BE" sz="2800" b="1" dirty="0">
                <a:solidFill>
                  <a:schemeClr val="accent1"/>
                </a:solidFill>
              </a:rPr>
              <a:t>19</a:t>
            </a:r>
            <a:r>
              <a:rPr lang="en-GB" sz="2800" b="1" dirty="0">
                <a:solidFill>
                  <a:schemeClr val="accent1"/>
                </a:solidFill>
              </a:rPr>
              <a:t>%</a:t>
            </a:r>
          </a:p>
        </p:txBody>
      </p:sp>
      <p:sp>
        <p:nvSpPr>
          <p:cNvPr id="32" name="Oval 31">
            <a:extLst>
              <a:ext uri="{FF2B5EF4-FFF2-40B4-BE49-F238E27FC236}">
                <a16:creationId xmlns:a16="http://schemas.microsoft.com/office/drawing/2014/main" id="{BE948E87-33D1-4812-9059-B0BBA7BF4C05}"/>
              </a:ext>
            </a:extLst>
          </p:cNvPr>
          <p:cNvSpPr/>
          <p:nvPr/>
        </p:nvSpPr>
        <p:spPr>
          <a:xfrm>
            <a:off x="3026439" y="1962439"/>
            <a:ext cx="3419259" cy="3395901"/>
          </a:xfrm>
          <a:prstGeom prst="ellipse">
            <a:avLst/>
          </a:prstGeom>
          <a:solidFill>
            <a:schemeClr val="accent1">
              <a:lumMod val="5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ea typeface="+mn-ea"/>
                <a:cs typeface="+mn-cs"/>
              </a:rPr>
              <a:t>Without TV’s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ea typeface="+mn-ea"/>
                <a:cs typeface="+mn-cs"/>
              </a:rPr>
              <a:t>halo effect, digital advertising’s average ROI would decline by 19% </a:t>
            </a:r>
          </a:p>
        </p:txBody>
      </p:sp>
      <p:grpSp>
        <p:nvGrpSpPr>
          <p:cNvPr id="7" name="Group 6">
            <a:extLst>
              <a:ext uri="{FF2B5EF4-FFF2-40B4-BE49-F238E27FC236}">
                <a16:creationId xmlns:a16="http://schemas.microsoft.com/office/drawing/2014/main" id="{C2A363A7-4578-49F1-9B99-9F7CEE1E4F03}"/>
              </a:ext>
            </a:extLst>
          </p:cNvPr>
          <p:cNvGrpSpPr/>
          <p:nvPr/>
        </p:nvGrpSpPr>
        <p:grpSpPr>
          <a:xfrm>
            <a:off x="6809164" y="2086673"/>
            <a:ext cx="1893584" cy="3343591"/>
            <a:chOff x="6809164" y="2086673"/>
            <a:chExt cx="1893584" cy="3343591"/>
          </a:xfrm>
        </p:grpSpPr>
        <p:sp>
          <p:nvSpPr>
            <p:cNvPr id="35" name="TextBox 34">
              <a:extLst>
                <a:ext uri="{FF2B5EF4-FFF2-40B4-BE49-F238E27FC236}">
                  <a16:creationId xmlns:a16="http://schemas.microsoft.com/office/drawing/2014/main" id="{37CFCC04-75E6-474B-94F3-0FC912A4D3E5}"/>
                </a:ext>
              </a:extLst>
            </p:cNvPr>
            <p:cNvSpPr txBox="1"/>
            <p:nvPr/>
          </p:nvSpPr>
          <p:spPr>
            <a:xfrm>
              <a:off x="6809164" y="2905399"/>
              <a:ext cx="18935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chemeClr val="accent1"/>
                  </a:solidFill>
                  <a:effectLst/>
                  <a:uLnTx/>
                  <a:uFillTx/>
                  <a:ea typeface="+mn-ea"/>
                  <a:cs typeface="+mn-cs"/>
                </a:rPr>
                <a:t>TV’s Adjusted ROI</a:t>
              </a:r>
            </a:p>
          </p:txBody>
        </p:sp>
        <p:pic>
          <p:nvPicPr>
            <p:cNvPr id="36" name="Picture 35" descr="A picture containing object&#10;&#10;Description automatically generated">
              <a:extLst>
                <a:ext uri="{FF2B5EF4-FFF2-40B4-BE49-F238E27FC236}">
                  <a16:creationId xmlns:a16="http://schemas.microsoft.com/office/drawing/2014/main" id="{895BEEB3-FED9-4E6D-A313-07A0F6B9172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389571" y="2086673"/>
              <a:ext cx="702968" cy="671181"/>
            </a:xfrm>
            <a:prstGeom prst="rect">
              <a:avLst/>
            </a:prstGeom>
          </p:spPr>
        </p:pic>
        <p:grpSp>
          <p:nvGrpSpPr>
            <p:cNvPr id="4" name="Group 3">
              <a:extLst>
                <a:ext uri="{FF2B5EF4-FFF2-40B4-BE49-F238E27FC236}">
                  <a16:creationId xmlns:a16="http://schemas.microsoft.com/office/drawing/2014/main" id="{666E7F07-1B82-47F3-90B6-4591BE16055D}"/>
                </a:ext>
              </a:extLst>
            </p:cNvPr>
            <p:cNvGrpSpPr/>
            <p:nvPr/>
          </p:nvGrpSpPr>
          <p:grpSpPr>
            <a:xfrm>
              <a:off x="7038034" y="3403713"/>
              <a:ext cx="1435844" cy="2026551"/>
              <a:chOff x="7038034" y="3281438"/>
              <a:chExt cx="1435844" cy="2026551"/>
            </a:xfrm>
          </p:grpSpPr>
          <p:sp>
            <p:nvSpPr>
              <p:cNvPr id="34" name="Arrow: Down 33">
                <a:extLst>
                  <a:ext uri="{FF2B5EF4-FFF2-40B4-BE49-F238E27FC236}">
                    <a16:creationId xmlns:a16="http://schemas.microsoft.com/office/drawing/2014/main" id="{D0601665-C049-4CC6-9FA9-2583BE094687}"/>
                  </a:ext>
                </a:extLst>
              </p:cNvPr>
              <p:cNvSpPr/>
              <p:nvPr/>
            </p:nvSpPr>
            <p:spPr>
              <a:xfrm rot="10800000">
                <a:off x="7038034" y="3281438"/>
                <a:ext cx="1435844" cy="20265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ea typeface="+mn-ea"/>
                  <a:cs typeface="+mn-cs"/>
                </a:endParaRPr>
              </a:p>
            </p:txBody>
          </p:sp>
          <p:sp>
            <p:nvSpPr>
              <p:cNvPr id="37" name="TextBox 36">
                <a:extLst>
                  <a:ext uri="{FF2B5EF4-FFF2-40B4-BE49-F238E27FC236}">
                    <a16:creationId xmlns:a16="http://schemas.microsoft.com/office/drawing/2014/main" id="{F32CB931-242F-452B-82CB-65450B2CC871}"/>
                  </a:ext>
                </a:extLst>
              </p:cNvPr>
              <p:cNvSpPr txBox="1"/>
              <p:nvPr/>
            </p:nvSpPr>
            <p:spPr>
              <a:xfrm>
                <a:off x="7309341" y="4377772"/>
                <a:ext cx="8932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ea typeface="+mn-ea"/>
                    <a:cs typeface="+mn-cs"/>
                  </a:rPr>
                  <a:t>+23%</a:t>
                </a:r>
              </a:p>
            </p:txBody>
          </p:sp>
        </p:grpSp>
      </p:grpSp>
      <p:grpSp>
        <p:nvGrpSpPr>
          <p:cNvPr id="5" name="Group 4">
            <a:extLst>
              <a:ext uri="{FF2B5EF4-FFF2-40B4-BE49-F238E27FC236}">
                <a16:creationId xmlns:a16="http://schemas.microsoft.com/office/drawing/2014/main" id="{F478EB92-9AE6-493E-88F0-824FEE3E6F67}"/>
              </a:ext>
            </a:extLst>
          </p:cNvPr>
          <p:cNvGrpSpPr/>
          <p:nvPr/>
        </p:nvGrpSpPr>
        <p:grpSpPr>
          <a:xfrm>
            <a:off x="479387" y="1975942"/>
            <a:ext cx="2340519" cy="3454322"/>
            <a:chOff x="479387" y="1975942"/>
            <a:chExt cx="2340519" cy="3454322"/>
          </a:xfrm>
        </p:grpSpPr>
        <p:pic>
          <p:nvPicPr>
            <p:cNvPr id="29" name="Picture 28" descr="A close up of a logo&#10;&#10;Description automatically generated">
              <a:extLst>
                <a:ext uri="{FF2B5EF4-FFF2-40B4-BE49-F238E27FC236}">
                  <a16:creationId xmlns:a16="http://schemas.microsoft.com/office/drawing/2014/main" id="{E9A3E730-40DB-449E-A747-511302237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557" y="1975942"/>
              <a:ext cx="788179" cy="788179"/>
            </a:xfrm>
            <a:prstGeom prst="rect">
              <a:avLst/>
            </a:prstGeom>
          </p:spPr>
        </p:pic>
        <p:sp>
          <p:nvSpPr>
            <p:cNvPr id="30" name="TextBox 29">
              <a:extLst>
                <a:ext uri="{FF2B5EF4-FFF2-40B4-BE49-F238E27FC236}">
                  <a16:creationId xmlns:a16="http://schemas.microsoft.com/office/drawing/2014/main" id="{C94BF650-33E4-452B-A4D4-17641B5E6DB4}"/>
                </a:ext>
              </a:extLst>
            </p:cNvPr>
            <p:cNvSpPr txBox="1"/>
            <p:nvPr/>
          </p:nvSpPr>
          <p:spPr>
            <a:xfrm>
              <a:off x="479387" y="2905399"/>
              <a:ext cx="234051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ea typeface="+mn-ea"/>
                  <a:cs typeface="+mn-cs"/>
                </a:rPr>
                <a:t>Standalone Digital ROI</a:t>
              </a:r>
            </a:p>
          </p:txBody>
        </p:sp>
        <p:grpSp>
          <p:nvGrpSpPr>
            <p:cNvPr id="3" name="Group 2">
              <a:extLst>
                <a:ext uri="{FF2B5EF4-FFF2-40B4-BE49-F238E27FC236}">
                  <a16:creationId xmlns:a16="http://schemas.microsoft.com/office/drawing/2014/main" id="{D62E9930-37D5-4B08-90C5-9DBE36E2AFC1}"/>
                </a:ext>
              </a:extLst>
            </p:cNvPr>
            <p:cNvGrpSpPr/>
            <p:nvPr/>
          </p:nvGrpSpPr>
          <p:grpSpPr>
            <a:xfrm>
              <a:off x="931725" y="3403713"/>
              <a:ext cx="1435844" cy="2026551"/>
              <a:chOff x="931901" y="3403713"/>
              <a:chExt cx="1435844" cy="2026551"/>
            </a:xfrm>
          </p:grpSpPr>
          <p:sp>
            <p:nvSpPr>
              <p:cNvPr id="20" name="Arrow: Down 19">
                <a:extLst>
                  <a:ext uri="{FF2B5EF4-FFF2-40B4-BE49-F238E27FC236}">
                    <a16:creationId xmlns:a16="http://schemas.microsoft.com/office/drawing/2014/main" id="{1333B304-7E98-4C03-95AA-B7E5F27554EB}"/>
                  </a:ext>
                </a:extLst>
              </p:cNvPr>
              <p:cNvSpPr/>
              <p:nvPr/>
            </p:nvSpPr>
            <p:spPr>
              <a:xfrm>
                <a:off x="931901" y="3403713"/>
                <a:ext cx="1435844" cy="202655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F72F4519-765D-4A57-864F-3696A34DE965}"/>
                  </a:ext>
                </a:extLst>
              </p:cNvPr>
              <p:cNvSpPr txBox="1"/>
              <p:nvPr/>
            </p:nvSpPr>
            <p:spPr>
              <a:xfrm>
                <a:off x="1203208" y="3957787"/>
                <a:ext cx="8932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prstClr val="white"/>
                    </a:solidFill>
                  </a:rPr>
                  <a:t>-19</a:t>
                </a:r>
                <a:r>
                  <a:rPr kumimoji="0" lang="en-CA" sz="1600" b="1" i="0" u="none" strike="noStrike" kern="1200" cap="none" spc="0" normalizeH="0" baseline="0" noProof="0" dirty="0">
                    <a:ln>
                      <a:noFill/>
                    </a:ln>
                    <a:solidFill>
                      <a:prstClr val="white"/>
                    </a:solidFill>
                    <a:effectLst/>
                    <a:uLnTx/>
                    <a:uFillTx/>
                    <a:ea typeface="+mn-ea"/>
                    <a:cs typeface="+mn-cs"/>
                  </a:rPr>
                  <a:t>%</a:t>
                </a:r>
              </a:p>
            </p:txBody>
          </p:sp>
        </p:grpSp>
      </p:grpSp>
      <p:pic>
        <p:nvPicPr>
          <p:cNvPr id="39" name="Picture 38">
            <a:extLst>
              <a:ext uri="{FF2B5EF4-FFF2-40B4-BE49-F238E27FC236}">
                <a16:creationId xmlns:a16="http://schemas.microsoft.com/office/drawing/2014/main" id="{2087120B-1527-4C6A-A00A-0856B40CC50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33776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85A358-96CB-4A34-B887-6BDF4AA393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FRANCE</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a:t>
            </a:r>
            <a:r>
              <a:rPr lang="en-BE" dirty="0"/>
              <a:t>V has the highest contribution to sales</a:t>
            </a:r>
          </a:p>
          <a:p>
            <a:r>
              <a:rPr lang="en-BE" dirty="0"/>
              <a:t>among all media </a:t>
            </a:r>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227866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r>
              <a:rPr lang="en-GB" sz="1050" dirty="0"/>
              <a:t> The Effectiveness &amp; ROI of TV advertising</a:t>
            </a:r>
          </a:p>
          <a:p>
            <a:pPr marL="0" indent="0">
              <a:buNone/>
            </a:pPr>
            <a:r>
              <a:rPr lang="en-GB" sz="1050" b="1" dirty="0"/>
              <a:t>Year of publication</a:t>
            </a:r>
            <a:r>
              <a:rPr lang="en-BE" sz="1050" b="1" dirty="0"/>
              <a:t>: </a:t>
            </a:r>
            <a:r>
              <a:rPr lang="en-GB" sz="1050" dirty="0"/>
              <a:t>20</a:t>
            </a:r>
            <a:r>
              <a:rPr lang="en-BE" sz="1050" dirty="0"/>
              <a:t>19</a:t>
            </a:r>
            <a:endParaRPr lang="en-GB" sz="1050" dirty="0"/>
          </a:p>
          <a:p>
            <a:pPr marL="0" indent="0">
              <a:buNone/>
            </a:pPr>
            <a:r>
              <a:rPr lang="en-GB" sz="1050" b="1" dirty="0"/>
              <a:t>Commissioned by: </a:t>
            </a:r>
            <a:r>
              <a:rPr lang="en-GB" sz="1050" dirty="0"/>
              <a:t>SNPTV</a:t>
            </a:r>
          </a:p>
          <a:p>
            <a:pPr marL="0" indent="0">
              <a:buNone/>
            </a:pPr>
            <a:r>
              <a:rPr lang="en-GB" sz="1050" b="1" dirty="0"/>
              <a:t>Contractor</a:t>
            </a:r>
            <a:r>
              <a:rPr lang="en-BE" sz="1050" b="1" dirty="0"/>
              <a:t>s</a:t>
            </a:r>
            <a:r>
              <a:rPr lang="en-GB" sz="1050" b="1" dirty="0"/>
              <a:t>:</a:t>
            </a:r>
            <a:r>
              <a:rPr lang="en-BE" sz="1050" b="1" dirty="0"/>
              <a:t> </a:t>
            </a:r>
            <a:br>
              <a:rPr lang="en-BE" sz="1050" b="1" dirty="0"/>
            </a:br>
            <a:r>
              <a:rPr lang="en-GB" sz="1050" dirty="0"/>
              <a:t>CSA, data2decisions, </a:t>
            </a:r>
            <a:r>
              <a:rPr lang="en-GB" sz="1050" dirty="0" err="1"/>
              <a:t>Dentsu</a:t>
            </a:r>
            <a:r>
              <a:rPr lang="en-GB" sz="1050" dirty="0"/>
              <a:t> Aegis, </a:t>
            </a:r>
            <a:r>
              <a:rPr lang="en-BE" sz="1050" dirty="0"/>
              <a:t>G</a:t>
            </a:r>
            <a:r>
              <a:rPr lang="en-GB" sz="1050" dirty="0" err="1"/>
              <a:t>roupm</a:t>
            </a:r>
            <a:r>
              <a:rPr lang="en-GB" sz="1050" dirty="0"/>
              <a:t>, </a:t>
            </a:r>
            <a:r>
              <a:rPr lang="en-GB" sz="1050" dirty="0" err="1"/>
              <a:t>annalect</a:t>
            </a:r>
            <a:r>
              <a:rPr lang="en-GB" sz="1050" dirty="0"/>
              <a:t>/Omnicom, </a:t>
            </a:r>
            <a:r>
              <a:rPr lang="en-BE" sz="1050" dirty="0"/>
              <a:t>P</a:t>
            </a:r>
            <a:r>
              <a:rPr lang="en-GB" sz="1050" dirty="0" err="1"/>
              <a:t>ublicis</a:t>
            </a:r>
            <a:r>
              <a:rPr lang="en-GB" sz="1050" dirty="0"/>
              <a:t> media</a:t>
            </a:r>
          </a:p>
        </p:txBody>
      </p:sp>
      <p:sp>
        <p:nvSpPr>
          <p:cNvPr id="26" name="Text Placeholder 2">
            <a:extLst>
              <a:ext uri="{FF2B5EF4-FFF2-40B4-BE49-F238E27FC236}">
                <a16:creationId xmlns:a16="http://schemas.microsoft.com/office/drawing/2014/main" id="{CCB29897-9A24-44D8-9C02-F6D718FFCA35}"/>
              </a:ext>
            </a:extLst>
          </p:cNvPr>
          <p:cNvSpPr txBox="1">
            <a:spLocks/>
          </p:cNvSpPr>
          <p:nvPr/>
        </p:nvSpPr>
        <p:spPr>
          <a:xfrm>
            <a:off x="540001" y="2719137"/>
            <a:ext cx="1834989" cy="30368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TV triggers</a:t>
            </a:r>
            <a:br>
              <a:rPr lang="en-GB" sz="1600" b="1" dirty="0">
                <a:solidFill>
                  <a:schemeClr val="accent1"/>
                </a:solidFill>
              </a:rPr>
            </a:br>
            <a:r>
              <a:rPr lang="en-GB" sz="1600" b="1" dirty="0">
                <a:solidFill>
                  <a:schemeClr val="accent1"/>
                </a:solidFill>
              </a:rPr>
              <a:t>65% of the media sales impact</a:t>
            </a:r>
          </a:p>
        </p:txBody>
      </p:sp>
      <p:sp>
        <p:nvSpPr>
          <p:cNvPr id="29" name="Text Placeholder 2">
            <a:extLst>
              <a:ext uri="{FF2B5EF4-FFF2-40B4-BE49-F238E27FC236}">
                <a16:creationId xmlns:a16="http://schemas.microsoft.com/office/drawing/2014/main" id="{8AECE342-AD39-46CE-A814-9AC6C5C9F538}"/>
              </a:ext>
            </a:extLst>
          </p:cNvPr>
          <p:cNvSpPr txBox="1">
            <a:spLocks/>
          </p:cNvSpPr>
          <p:nvPr/>
        </p:nvSpPr>
        <p:spPr>
          <a:xfrm>
            <a:off x="2617333" y="2719137"/>
            <a:ext cx="1834989" cy="30368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 is by far the leader in carry</a:t>
            </a:r>
            <a:r>
              <a:rPr lang="en-BE" sz="1600" b="1" dirty="0">
                <a:solidFill>
                  <a:schemeClr val="accent1"/>
                </a:solidFill>
              </a:rPr>
              <a:t>-</a:t>
            </a:r>
            <a:r>
              <a:rPr lang="en-GB" sz="1600" b="1" dirty="0">
                <a:solidFill>
                  <a:schemeClr val="accent1"/>
                </a:solidFill>
              </a:rPr>
              <a:t>over effects</a:t>
            </a:r>
            <a:endParaRPr lang="en-BE" sz="1600" b="1" dirty="0">
              <a:solidFill>
                <a:schemeClr val="accent1"/>
              </a:solidFill>
            </a:endParaRPr>
          </a:p>
        </p:txBody>
      </p:sp>
      <p:sp>
        <p:nvSpPr>
          <p:cNvPr id="31" name="Text Placeholder 2">
            <a:extLst>
              <a:ext uri="{FF2B5EF4-FFF2-40B4-BE49-F238E27FC236}">
                <a16:creationId xmlns:a16="http://schemas.microsoft.com/office/drawing/2014/main" id="{5C1B008C-8274-44B0-8070-2C331B1ED929}"/>
              </a:ext>
            </a:extLst>
          </p:cNvPr>
          <p:cNvSpPr txBox="1">
            <a:spLocks/>
          </p:cNvSpPr>
          <p:nvPr/>
        </p:nvSpPr>
        <p:spPr>
          <a:xfrm>
            <a:off x="4694665" y="2719138"/>
            <a:ext cx="1834989" cy="30368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 boosts the</a:t>
            </a:r>
            <a:br>
              <a:rPr lang="en-GB" sz="1600" b="1" dirty="0">
                <a:solidFill>
                  <a:schemeClr val="accent1"/>
                </a:solidFill>
              </a:rPr>
            </a:br>
            <a:r>
              <a:rPr lang="en-GB" sz="1600" b="1" dirty="0">
                <a:solidFill>
                  <a:schemeClr val="accent1"/>
                </a:solidFill>
              </a:rPr>
              <a:t>other media performance,</a:t>
            </a:r>
            <a:br>
              <a:rPr lang="en-GB" sz="1600" b="1" dirty="0">
                <a:solidFill>
                  <a:schemeClr val="accent1"/>
                </a:solidFill>
              </a:rPr>
            </a:br>
            <a:r>
              <a:rPr lang="en-GB" sz="1600" dirty="0">
                <a:solidFill>
                  <a:schemeClr val="tx1"/>
                </a:solidFill>
              </a:rPr>
              <a:t>amplifying their sales effects</a:t>
            </a:r>
          </a:p>
        </p:txBody>
      </p:sp>
      <p:sp>
        <p:nvSpPr>
          <p:cNvPr id="32" name="Text Placeholder 2">
            <a:extLst>
              <a:ext uri="{FF2B5EF4-FFF2-40B4-BE49-F238E27FC236}">
                <a16:creationId xmlns:a16="http://schemas.microsoft.com/office/drawing/2014/main" id="{0659C71A-107B-420D-A0EB-6CFF85E4CA14}"/>
              </a:ext>
            </a:extLst>
          </p:cNvPr>
          <p:cNvSpPr txBox="1">
            <a:spLocks/>
          </p:cNvSpPr>
          <p:nvPr/>
        </p:nvSpPr>
        <p:spPr>
          <a:xfrm>
            <a:off x="6771997" y="2719137"/>
            <a:ext cx="1834989" cy="30368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 is by far the leader in terms of long</a:t>
            </a:r>
            <a:r>
              <a:rPr lang="en-BE" sz="1600" b="1" dirty="0">
                <a:solidFill>
                  <a:schemeClr val="accent1"/>
                </a:solidFill>
              </a:rPr>
              <a:t>-</a:t>
            </a:r>
            <a:r>
              <a:rPr lang="en-GB" sz="1600" b="1" dirty="0">
                <a:solidFill>
                  <a:schemeClr val="accent1"/>
                </a:solidFill>
              </a:rPr>
              <a:t>term advertising effects</a:t>
            </a:r>
          </a:p>
        </p:txBody>
      </p:sp>
      <p:sp>
        <p:nvSpPr>
          <p:cNvPr id="33" name="Text Placeholder 2">
            <a:hlinkClick r:id="rId3"/>
            <a:extLst>
              <a:ext uri="{FF2B5EF4-FFF2-40B4-BE49-F238E27FC236}">
                <a16:creationId xmlns:a16="http://schemas.microsoft.com/office/drawing/2014/main" id="{EF15EAF6-AC0A-4A86-A12B-34EFA5F56CE7}"/>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16" name="Picture 15">
            <a:extLst>
              <a:ext uri="{FF2B5EF4-FFF2-40B4-BE49-F238E27FC236}">
                <a16:creationId xmlns:a16="http://schemas.microsoft.com/office/drawing/2014/main" id="{CEB092B9-AAA6-43E0-9184-C085CC75D7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20" name="Group 19">
            <a:extLst>
              <a:ext uri="{FF2B5EF4-FFF2-40B4-BE49-F238E27FC236}">
                <a16:creationId xmlns:a16="http://schemas.microsoft.com/office/drawing/2014/main" id="{0A7DBC31-98A8-4C13-921C-6A3671E0ECFB}"/>
              </a:ext>
            </a:extLst>
          </p:cNvPr>
          <p:cNvGrpSpPr/>
          <p:nvPr/>
        </p:nvGrpSpPr>
        <p:grpSpPr>
          <a:xfrm>
            <a:off x="0" y="1821891"/>
            <a:ext cx="3784699" cy="540000"/>
            <a:chOff x="0" y="1821891"/>
            <a:chExt cx="3784699" cy="540000"/>
          </a:xfrm>
        </p:grpSpPr>
        <p:grpSp>
          <p:nvGrpSpPr>
            <p:cNvPr id="24" name="Group 23">
              <a:extLst>
                <a:ext uri="{FF2B5EF4-FFF2-40B4-BE49-F238E27FC236}">
                  <a16:creationId xmlns:a16="http://schemas.microsoft.com/office/drawing/2014/main" id="{A64C1090-F22D-4707-A9F0-F33D49A039BA}"/>
                </a:ext>
              </a:extLst>
            </p:cNvPr>
            <p:cNvGrpSpPr/>
            <p:nvPr/>
          </p:nvGrpSpPr>
          <p:grpSpPr>
            <a:xfrm>
              <a:off x="0" y="1821891"/>
              <a:ext cx="3784699" cy="540000"/>
              <a:chOff x="-1" y="1251283"/>
              <a:chExt cx="3784699" cy="540000"/>
            </a:xfrm>
          </p:grpSpPr>
          <p:sp>
            <p:nvSpPr>
              <p:cNvPr id="27" name="Text Placeholder 2">
                <a:extLst>
                  <a:ext uri="{FF2B5EF4-FFF2-40B4-BE49-F238E27FC236}">
                    <a16:creationId xmlns:a16="http://schemas.microsoft.com/office/drawing/2014/main" id="{EB3DC0B7-426E-4037-ADD2-A85EDF04A715}"/>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8" name="Rectangle 27">
                <a:extLst>
                  <a:ext uri="{FF2B5EF4-FFF2-40B4-BE49-F238E27FC236}">
                    <a16:creationId xmlns:a16="http://schemas.microsoft.com/office/drawing/2014/main" id="{379C9491-F48F-42DB-9EFE-E70246E90157}"/>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5" name="Freeform 5">
              <a:extLst>
                <a:ext uri="{FF2B5EF4-FFF2-40B4-BE49-F238E27FC236}">
                  <a16:creationId xmlns:a16="http://schemas.microsoft.com/office/drawing/2014/main" id="{58924602-5FA3-4387-945A-C09D223A2B60}"/>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155005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846CE6-EBD6-4188-9331-78D097FF8221}"/>
              </a:ext>
            </a:extLst>
          </p:cNvPr>
          <p:cNvSpPr/>
          <p:nvPr/>
        </p:nvSpPr>
        <p:spPr>
          <a:xfrm>
            <a:off x="0" y="1828799"/>
            <a:ext cx="12192000"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FRANCE</a:t>
            </a:r>
          </a:p>
        </p:txBody>
      </p:sp>
      <p:sp>
        <p:nvSpPr>
          <p:cNvPr id="3" name="Text Placeholder 1">
            <a:extLst>
              <a:ext uri="{FF2B5EF4-FFF2-40B4-BE49-F238E27FC236}">
                <a16:creationId xmlns:a16="http://schemas.microsoft.com/office/drawing/2014/main" id="{409E6E5F-0A33-44D2-892D-DCA7CB43AF77}"/>
              </a:ext>
            </a:extLst>
          </p:cNvPr>
          <p:cNvSpPr txBox="1">
            <a:spLocks/>
          </p:cNvSpPr>
          <p:nvPr/>
        </p:nvSpPr>
        <p:spPr>
          <a:xfrm>
            <a:off x="342899" y="296073"/>
            <a:ext cx="11515727" cy="122726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a:t>
            </a:r>
            <a:r>
              <a:rPr lang="en-BE" dirty="0"/>
              <a:t>V has higher contribution to sales than other high-ROI media </a:t>
            </a:r>
          </a:p>
        </p:txBody>
      </p:sp>
      <p:sp>
        <p:nvSpPr>
          <p:cNvPr id="22" name="ZoneTexte 25">
            <a:extLst>
              <a:ext uri="{FF2B5EF4-FFF2-40B4-BE49-F238E27FC236}">
                <a16:creationId xmlns:a16="http://schemas.microsoft.com/office/drawing/2014/main" id="{2C721D74-AEA7-496E-84C9-7CA6B633793A}"/>
              </a:ext>
            </a:extLst>
          </p:cNvPr>
          <p:cNvSpPr txBox="1"/>
          <p:nvPr/>
        </p:nvSpPr>
        <p:spPr>
          <a:xfrm>
            <a:off x="3660798" y="6272529"/>
            <a:ext cx="6918463" cy="400110"/>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The Effectiveness &amp; ROI of TV advertising, </a:t>
            </a:r>
            <a:r>
              <a:rPr lang="en-BE" sz="1000" i="1" dirty="0">
                <a:solidFill>
                  <a:schemeClr val="tx1">
                    <a:lumMod val="50000"/>
                    <a:lumOff val="50000"/>
                  </a:schemeClr>
                </a:solidFill>
                <a:cs typeface="Arial" panose="020B0604020202020204" pitchFamily="34" charset="0"/>
              </a:rPr>
              <a:t>SNPTV/</a:t>
            </a:r>
            <a:r>
              <a:rPr lang="fr-BE" sz="1000" i="1" dirty="0">
                <a:solidFill>
                  <a:schemeClr val="tx1">
                    <a:lumMod val="50000"/>
                    <a:lumOff val="50000"/>
                  </a:schemeClr>
                </a:solidFill>
                <a:cs typeface="Arial" panose="020B0604020202020204" pitchFamily="34" charset="0"/>
              </a:rPr>
              <a:t>CSA, data2decisions, </a:t>
            </a:r>
            <a:r>
              <a:rPr lang="fr-BE" sz="1000" i="1" dirty="0" err="1">
                <a:solidFill>
                  <a:schemeClr val="tx1">
                    <a:lumMod val="50000"/>
                    <a:lumOff val="50000"/>
                  </a:schemeClr>
                </a:solidFill>
                <a:cs typeface="Arial" panose="020B0604020202020204" pitchFamily="34" charset="0"/>
              </a:rPr>
              <a:t>Dentsu</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Aegis</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groupm</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annalect</a:t>
            </a:r>
            <a:r>
              <a:rPr lang="fr-BE" sz="1000" i="1" dirty="0">
                <a:solidFill>
                  <a:schemeClr val="tx1">
                    <a:lumMod val="50000"/>
                    <a:lumOff val="50000"/>
                  </a:schemeClr>
                </a:solidFill>
                <a:cs typeface="Arial" panose="020B0604020202020204" pitchFamily="34" charset="0"/>
              </a:rPr>
              <a:t>/</a:t>
            </a:r>
            <a:r>
              <a:rPr lang="fr-BE" sz="1000" i="1" dirty="0" err="1">
                <a:solidFill>
                  <a:schemeClr val="tx1">
                    <a:lumMod val="50000"/>
                    <a:lumOff val="50000"/>
                  </a:schemeClr>
                </a:solidFill>
                <a:cs typeface="Arial" panose="020B0604020202020204" pitchFamily="34" charset="0"/>
              </a:rPr>
              <a:t>Omnicom</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publicis</a:t>
            </a:r>
            <a:r>
              <a:rPr lang="fr-BE" sz="1000" i="1" dirty="0">
                <a:solidFill>
                  <a:schemeClr val="tx1">
                    <a:lumMod val="50000"/>
                    <a:lumOff val="50000"/>
                  </a:schemeClr>
                </a:solidFill>
                <a:cs typeface="Arial" panose="020B0604020202020204" pitchFamily="34" charset="0"/>
              </a:rPr>
              <a:t> media</a:t>
            </a:r>
            <a:r>
              <a:rPr lang="en-GB" sz="1000" i="1" dirty="0">
                <a:solidFill>
                  <a:schemeClr val="tx1">
                    <a:lumMod val="50000"/>
                    <a:lumOff val="50000"/>
                  </a:schemeClr>
                </a:solidFill>
                <a:cs typeface="Arial" panose="020B0604020202020204" pitchFamily="34" charset="0"/>
              </a:rPr>
              <a:t>,20</a:t>
            </a:r>
            <a:r>
              <a:rPr lang="en-BE" sz="1000" i="1" dirty="0">
                <a:solidFill>
                  <a:schemeClr val="tx1">
                    <a:lumMod val="50000"/>
                    <a:lumOff val="50000"/>
                  </a:schemeClr>
                </a:solidFill>
                <a:cs typeface="Arial" panose="020B0604020202020204" pitchFamily="34" charset="0"/>
              </a:rPr>
              <a:t>19</a:t>
            </a:r>
            <a:endParaRPr lang="en-US" sz="1000" i="1" dirty="0">
              <a:solidFill>
                <a:schemeClr val="tx1">
                  <a:lumMod val="50000"/>
                  <a:lumOff val="50000"/>
                </a:schemeClr>
              </a:solidFill>
              <a:cs typeface="Arial" panose="020B0604020202020204" pitchFamily="34" charset="0"/>
            </a:endParaRPr>
          </a:p>
        </p:txBody>
      </p:sp>
      <p:pic>
        <p:nvPicPr>
          <p:cNvPr id="12" name="Picture 11">
            <a:extLst>
              <a:ext uri="{FF2B5EF4-FFF2-40B4-BE49-F238E27FC236}">
                <a16:creationId xmlns:a16="http://schemas.microsoft.com/office/drawing/2014/main" id="{6EB25603-F5B2-4201-BBA6-8440DE43E3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aphicFrame>
        <p:nvGraphicFramePr>
          <p:cNvPr id="6" name="Chart 5">
            <a:extLst>
              <a:ext uri="{FF2B5EF4-FFF2-40B4-BE49-F238E27FC236}">
                <a16:creationId xmlns:a16="http://schemas.microsoft.com/office/drawing/2014/main" id="{3072322E-8330-49C3-864A-664F9657FD97}"/>
              </a:ext>
            </a:extLst>
          </p:cNvPr>
          <p:cNvGraphicFramePr/>
          <p:nvPr>
            <p:extLst>
              <p:ext uri="{D42A27DB-BD31-4B8C-83A1-F6EECF244321}">
                <p14:modId xmlns:p14="http://schemas.microsoft.com/office/powerpoint/2010/main" val="3813918108"/>
              </p:ext>
            </p:extLst>
          </p:nvPr>
        </p:nvGraphicFramePr>
        <p:xfrm>
          <a:off x="425301" y="2033337"/>
          <a:ext cx="11334307" cy="39102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D296B02-65A5-4027-959A-B6CFDE27309C}"/>
              </a:ext>
            </a:extLst>
          </p:cNvPr>
          <p:cNvSpPr txBox="1"/>
          <p:nvPr/>
        </p:nvSpPr>
        <p:spPr>
          <a:xfrm>
            <a:off x="9306543" y="2033337"/>
            <a:ext cx="2545435" cy="505326"/>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1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Size of </a:t>
            </a:r>
            <a:r>
              <a:rPr lang="en-BE" dirty="0"/>
              <a:t>the bubbles</a:t>
            </a:r>
            <a:r>
              <a:rPr lang="en-GB" dirty="0"/>
              <a:t> in proportion to the contribution to sales</a:t>
            </a:r>
          </a:p>
        </p:txBody>
      </p:sp>
    </p:spTree>
    <p:extLst>
      <p:ext uri="{BB962C8B-B14F-4D97-AF65-F5344CB8AC3E}">
        <p14:creationId xmlns:p14="http://schemas.microsoft.com/office/powerpoint/2010/main" val="358751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846CE6-EBD6-4188-9331-78D097FF8221}"/>
              </a:ext>
            </a:extLst>
          </p:cNvPr>
          <p:cNvSpPr/>
          <p:nvPr/>
        </p:nvSpPr>
        <p:spPr>
          <a:xfrm>
            <a:off x="0" y="1828799"/>
            <a:ext cx="12192000"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FRANCE</a:t>
            </a:r>
          </a:p>
        </p:txBody>
      </p:sp>
      <p:sp>
        <p:nvSpPr>
          <p:cNvPr id="3" name="Text Placeholder 1">
            <a:extLst>
              <a:ext uri="{FF2B5EF4-FFF2-40B4-BE49-F238E27FC236}">
                <a16:creationId xmlns:a16="http://schemas.microsoft.com/office/drawing/2014/main" id="{409E6E5F-0A33-44D2-892D-DCA7CB43AF77}"/>
              </a:ext>
            </a:extLst>
          </p:cNvPr>
          <p:cNvSpPr txBox="1">
            <a:spLocks/>
          </p:cNvSpPr>
          <p:nvPr/>
        </p:nvSpPr>
        <p:spPr>
          <a:xfrm>
            <a:off x="342899" y="296073"/>
            <a:ext cx="11515727" cy="122726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has the biggest long-term sales effect among all media</a:t>
            </a:r>
          </a:p>
        </p:txBody>
      </p:sp>
      <p:sp>
        <p:nvSpPr>
          <p:cNvPr id="22" name="ZoneTexte 25">
            <a:extLst>
              <a:ext uri="{FF2B5EF4-FFF2-40B4-BE49-F238E27FC236}">
                <a16:creationId xmlns:a16="http://schemas.microsoft.com/office/drawing/2014/main" id="{2C721D74-AEA7-496E-84C9-7CA6B633793A}"/>
              </a:ext>
            </a:extLst>
          </p:cNvPr>
          <p:cNvSpPr txBox="1"/>
          <p:nvPr/>
        </p:nvSpPr>
        <p:spPr>
          <a:xfrm>
            <a:off x="3660798" y="6272529"/>
            <a:ext cx="6918463" cy="400110"/>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The Effectiveness &amp; ROI of TV advertising, </a:t>
            </a:r>
            <a:r>
              <a:rPr lang="en-BE" sz="1000" i="1" dirty="0">
                <a:solidFill>
                  <a:schemeClr val="tx1">
                    <a:lumMod val="50000"/>
                    <a:lumOff val="50000"/>
                  </a:schemeClr>
                </a:solidFill>
                <a:cs typeface="Arial" panose="020B0604020202020204" pitchFamily="34" charset="0"/>
              </a:rPr>
              <a:t>SNPTV/</a:t>
            </a:r>
            <a:r>
              <a:rPr lang="fr-BE" sz="1000" i="1" dirty="0">
                <a:solidFill>
                  <a:schemeClr val="tx1">
                    <a:lumMod val="50000"/>
                    <a:lumOff val="50000"/>
                  </a:schemeClr>
                </a:solidFill>
                <a:cs typeface="Arial" panose="020B0604020202020204" pitchFamily="34" charset="0"/>
              </a:rPr>
              <a:t>CSA, data2decisions, </a:t>
            </a:r>
            <a:r>
              <a:rPr lang="fr-BE" sz="1000" i="1" dirty="0" err="1">
                <a:solidFill>
                  <a:schemeClr val="tx1">
                    <a:lumMod val="50000"/>
                    <a:lumOff val="50000"/>
                  </a:schemeClr>
                </a:solidFill>
                <a:cs typeface="Arial" panose="020B0604020202020204" pitchFamily="34" charset="0"/>
              </a:rPr>
              <a:t>Dentsu</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Aegis</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groupm</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annalect</a:t>
            </a:r>
            <a:r>
              <a:rPr lang="fr-BE" sz="1000" i="1" dirty="0">
                <a:solidFill>
                  <a:schemeClr val="tx1">
                    <a:lumMod val="50000"/>
                    <a:lumOff val="50000"/>
                  </a:schemeClr>
                </a:solidFill>
                <a:cs typeface="Arial" panose="020B0604020202020204" pitchFamily="34" charset="0"/>
              </a:rPr>
              <a:t>/</a:t>
            </a:r>
            <a:r>
              <a:rPr lang="fr-BE" sz="1000" i="1" dirty="0" err="1">
                <a:solidFill>
                  <a:schemeClr val="tx1">
                    <a:lumMod val="50000"/>
                    <a:lumOff val="50000"/>
                  </a:schemeClr>
                </a:solidFill>
                <a:cs typeface="Arial" panose="020B0604020202020204" pitchFamily="34" charset="0"/>
              </a:rPr>
              <a:t>Omnicom</a:t>
            </a:r>
            <a:r>
              <a:rPr lang="fr-BE" sz="1000" i="1" dirty="0">
                <a:solidFill>
                  <a:schemeClr val="tx1">
                    <a:lumMod val="50000"/>
                    <a:lumOff val="50000"/>
                  </a:schemeClr>
                </a:solidFill>
                <a:cs typeface="Arial" panose="020B0604020202020204" pitchFamily="34" charset="0"/>
              </a:rPr>
              <a:t>, </a:t>
            </a:r>
            <a:r>
              <a:rPr lang="fr-BE" sz="1000" i="1" dirty="0" err="1">
                <a:solidFill>
                  <a:schemeClr val="tx1">
                    <a:lumMod val="50000"/>
                    <a:lumOff val="50000"/>
                  </a:schemeClr>
                </a:solidFill>
                <a:cs typeface="Arial" panose="020B0604020202020204" pitchFamily="34" charset="0"/>
              </a:rPr>
              <a:t>publicis</a:t>
            </a:r>
            <a:r>
              <a:rPr lang="fr-BE" sz="1000" i="1" dirty="0">
                <a:solidFill>
                  <a:schemeClr val="tx1">
                    <a:lumMod val="50000"/>
                    <a:lumOff val="50000"/>
                  </a:schemeClr>
                </a:solidFill>
                <a:cs typeface="Arial" panose="020B0604020202020204" pitchFamily="34" charset="0"/>
              </a:rPr>
              <a:t> media</a:t>
            </a:r>
            <a:r>
              <a:rPr lang="en-GB" sz="1000" i="1" dirty="0">
                <a:solidFill>
                  <a:schemeClr val="tx1">
                    <a:lumMod val="50000"/>
                    <a:lumOff val="50000"/>
                  </a:schemeClr>
                </a:solidFill>
                <a:cs typeface="Arial" panose="020B0604020202020204" pitchFamily="34" charset="0"/>
              </a:rPr>
              <a:t>,20</a:t>
            </a:r>
            <a:r>
              <a:rPr lang="en-BE" sz="1000" i="1" dirty="0">
                <a:solidFill>
                  <a:schemeClr val="tx1">
                    <a:lumMod val="50000"/>
                    <a:lumOff val="50000"/>
                  </a:schemeClr>
                </a:solidFill>
                <a:cs typeface="Arial" panose="020B0604020202020204" pitchFamily="34" charset="0"/>
              </a:rPr>
              <a:t>19</a:t>
            </a:r>
            <a:endParaRPr lang="en-US" sz="1000" i="1" dirty="0">
              <a:solidFill>
                <a:schemeClr val="tx1">
                  <a:lumMod val="50000"/>
                  <a:lumOff val="50000"/>
                </a:schemeClr>
              </a:solidFill>
              <a:cs typeface="Arial" panose="020B0604020202020204" pitchFamily="34" charset="0"/>
            </a:endParaRPr>
          </a:p>
        </p:txBody>
      </p:sp>
      <p:pic>
        <p:nvPicPr>
          <p:cNvPr id="12" name="Picture 11">
            <a:extLst>
              <a:ext uri="{FF2B5EF4-FFF2-40B4-BE49-F238E27FC236}">
                <a16:creationId xmlns:a16="http://schemas.microsoft.com/office/drawing/2014/main" id="{6EB25603-F5B2-4201-BBA6-8440DE43E3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aphicFrame>
        <p:nvGraphicFramePr>
          <p:cNvPr id="6" name="Chart 5">
            <a:extLst>
              <a:ext uri="{FF2B5EF4-FFF2-40B4-BE49-F238E27FC236}">
                <a16:creationId xmlns:a16="http://schemas.microsoft.com/office/drawing/2014/main" id="{3072322E-8330-49C3-864A-664F9657FD97}"/>
              </a:ext>
            </a:extLst>
          </p:cNvPr>
          <p:cNvGraphicFramePr/>
          <p:nvPr>
            <p:extLst>
              <p:ext uri="{D42A27DB-BD31-4B8C-83A1-F6EECF244321}">
                <p14:modId xmlns:p14="http://schemas.microsoft.com/office/powerpoint/2010/main" val="3958194327"/>
              </p:ext>
            </p:extLst>
          </p:nvPr>
        </p:nvGraphicFramePr>
        <p:xfrm>
          <a:off x="425301" y="2033337"/>
          <a:ext cx="11334307" cy="391026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404640D-62BB-4C44-BAFD-04D3FCCE3AC6}"/>
              </a:ext>
            </a:extLst>
          </p:cNvPr>
          <p:cNvSpPr txBox="1"/>
          <p:nvPr/>
        </p:nvSpPr>
        <p:spPr>
          <a:xfrm>
            <a:off x="9306543" y="2033337"/>
            <a:ext cx="2545435" cy="505326"/>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1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Size of </a:t>
            </a:r>
            <a:r>
              <a:rPr lang="en-BE" dirty="0"/>
              <a:t>the bubbles</a:t>
            </a:r>
            <a:r>
              <a:rPr lang="en-GB" dirty="0"/>
              <a:t> in proportion to the contribution to sales</a:t>
            </a:r>
          </a:p>
        </p:txBody>
      </p:sp>
    </p:spTree>
    <p:extLst>
      <p:ext uri="{BB962C8B-B14F-4D97-AF65-F5344CB8AC3E}">
        <p14:creationId xmlns:p14="http://schemas.microsoft.com/office/powerpoint/2010/main" val="236099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FRANCE</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is an essential medium to </a:t>
            </a:r>
            <a:r>
              <a:rPr lang="en-BE" dirty="0"/>
              <a:t>support brand’s economic recovery</a:t>
            </a:r>
            <a:endParaRPr lang="en-GB" sz="2800" b="0" dirty="0"/>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227866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r>
              <a:rPr lang="en-GB" sz="1050" dirty="0"/>
              <a:t> </a:t>
            </a:r>
            <a:br>
              <a:rPr lang="en-BE" sz="1050" dirty="0"/>
            </a:br>
            <a:r>
              <a:rPr lang="en-GB" sz="1050" dirty="0"/>
              <a:t>How to boost a brand’s recovery with tv advertising?</a:t>
            </a:r>
          </a:p>
          <a:p>
            <a:pPr marL="0" indent="0">
              <a:buNone/>
            </a:pPr>
            <a:r>
              <a:rPr lang="en-GB" sz="1050" b="1" dirty="0"/>
              <a:t>Year of publication</a:t>
            </a:r>
            <a:r>
              <a:rPr lang="en-BE" sz="1050" b="1" dirty="0"/>
              <a:t>: </a:t>
            </a:r>
            <a:r>
              <a:rPr lang="en-GB" sz="1050" dirty="0"/>
              <a:t>2020</a:t>
            </a:r>
          </a:p>
          <a:p>
            <a:pPr marL="0" indent="0">
              <a:buNone/>
            </a:pPr>
            <a:r>
              <a:rPr lang="en-GB" sz="1050" b="1" dirty="0"/>
              <a:t>Commissioned by: </a:t>
            </a:r>
            <a:r>
              <a:rPr lang="en-GB" sz="1050" dirty="0"/>
              <a:t>SNPTV</a:t>
            </a:r>
          </a:p>
          <a:p>
            <a:pPr marL="0" indent="0">
              <a:buNone/>
            </a:pPr>
            <a:r>
              <a:rPr lang="en-GB" sz="1050" b="1" dirty="0"/>
              <a:t>Contractor: </a:t>
            </a:r>
            <a:r>
              <a:rPr lang="en-GB" sz="1050" dirty="0" err="1"/>
              <a:t>Ekimetrics</a:t>
            </a:r>
            <a:endParaRPr lang="en-GB" sz="1050" dirty="0"/>
          </a:p>
        </p:txBody>
      </p:sp>
      <p:sp>
        <p:nvSpPr>
          <p:cNvPr id="33" name="Text Placeholder 2">
            <a:hlinkClick r:id="rId3"/>
            <a:extLst>
              <a:ext uri="{FF2B5EF4-FFF2-40B4-BE49-F238E27FC236}">
                <a16:creationId xmlns:a16="http://schemas.microsoft.com/office/drawing/2014/main" id="{EF15EAF6-AC0A-4A86-A12B-34EFA5F56CE7}"/>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16" name="Picture 15">
            <a:extLst>
              <a:ext uri="{FF2B5EF4-FFF2-40B4-BE49-F238E27FC236}">
                <a16:creationId xmlns:a16="http://schemas.microsoft.com/office/drawing/2014/main" id="{CEB092B9-AAA6-43E0-9184-C085CC75D7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18" name="Text Placeholder 2">
            <a:extLst>
              <a:ext uri="{FF2B5EF4-FFF2-40B4-BE49-F238E27FC236}">
                <a16:creationId xmlns:a16="http://schemas.microsoft.com/office/drawing/2014/main" id="{D69CC35E-848E-4AAC-805F-53E0AFE8B8E8}"/>
              </a:ext>
            </a:extLst>
          </p:cNvPr>
          <p:cNvSpPr txBox="1">
            <a:spLocks/>
          </p:cNvSpPr>
          <p:nvPr/>
        </p:nvSpPr>
        <p:spPr>
          <a:xfrm>
            <a:off x="540001"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solidFill>
                  <a:schemeClr val="tx1">
                    <a:lumMod val="90000"/>
                    <a:lumOff val="10000"/>
                  </a:schemeClr>
                </a:solidFill>
              </a:rPr>
              <a:t>Even in the short</a:t>
            </a:r>
            <a:r>
              <a:rPr lang="en-BE" sz="1400" dirty="0">
                <a:solidFill>
                  <a:schemeClr val="tx1">
                    <a:lumMod val="90000"/>
                    <a:lumOff val="10000"/>
                  </a:schemeClr>
                </a:solidFill>
              </a:rPr>
              <a:t>-</a:t>
            </a:r>
            <a:r>
              <a:rPr lang="en-GB" sz="1400" dirty="0">
                <a:solidFill>
                  <a:schemeClr val="tx1">
                    <a:lumMod val="90000"/>
                    <a:lumOff val="10000"/>
                  </a:schemeClr>
                </a:solidFill>
              </a:rPr>
              <a:t>term, </a:t>
            </a:r>
            <a:br>
              <a:rPr lang="en-BE" sz="1400" dirty="0">
                <a:solidFill>
                  <a:schemeClr val="tx1">
                    <a:lumMod val="90000"/>
                    <a:lumOff val="10000"/>
                  </a:schemeClr>
                </a:solidFill>
              </a:rPr>
            </a:br>
            <a:r>
              <a:rPr lang="en-GB" sz="1400" b="1" dirty="0">
                <a:solidFill>
                  <a:schemeClr val="accent1"/>
                </a:solidFill>
              </a:rPr>
              <a:t>TV </a:t>
            </a:r>
            <a:r>
              <a:rPr lang="en-BE" sz="1400" b="1" dirty="0">
                <a:solidFill>
                  <a:schemeClr val="accent1"/>
                </a:solidFill>
              </a:rPr>
              <a:t>has</a:t>
            </a:r>
            <a:r>
              <a:rPr lang="en-GB" sz="1400" b="1" dirty="0">
                <a:solidFill>
                  <a:schemeClr val="accent1"/>
                </a:solidFill>
              </a:rPr>
              <a:t> the best ratio between contribution to sales and ROI</a:t>
            </a:r>
          </a:p>
        </p:txBody>
      </p:sp>
      <p:sp>
        <p:nvSpPr>
          <p:cNvPr id="19" name="Text Placeholder 2">
            <a:extLst>
              <a:ext uri="{FF2B5EF4-FFF2-40B4-BE49-F238E27FC236}">
                <a16:creationId xmlns:a16="http://schemas.microsoft.com/office/drawing/2014/main" id="{4E372B76-F3BA-4F80-AF28-C274B746DF10}"/>
              </a:ext>
            </a:extLst>
          </p:cNvPr>
          <p:cNvSpPr txBox="1">
            <a:spLocks/>
          </p:cNvSpPr>
          <p:nvPr/>
        </p:nvSpPr>
        <p:spPr>
          <a:xfrm>
            <a:off x="3285980"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solidFill>
                  <a:schemeClr val="tx1">
                    <a:lumMod val="90000"/>
                    <a:lumOff val="10000"/>
                  </a:schemeClr>
                </a:solidFill>
              </a:rPr>
              <a:t>TV’s saturation threshold is much higher than that of other media</a:t>
            </a:r>
          </a:p>
        </p:txBody>
      </p:sp>
      <p:sp>
        <p:nvSpPr>
          <p:cNvPr id="21" name="Text Placeholder 2">
            <a:extLst>
              <a:ext uri="{FF2B5EF4-FFF2-40B4-BE49-F238E27FC236}">
                <a16:creationId xmlns:a16="http://schemas.microsoft.com/office/drawing/2014/main" id="{58F0E45F-EF38-49B3-8CFC-AB756861EF0C}"/>
              </a:ext>
            </a:extLst>
          </p:cNvPr>
          <p:cNvSpPr txBox="1">
            <a:spLocks/>
          </p:cNvSpPr>
          <p:nvPr/>
        </p:nvSpPr>
        <p:spPr>
          <a:xfrm>
            <a:off x="6031959"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The effects of TV are immediate and last much longer </a:t>
            </a:r>
            <a:r>
              <a:rPr lang="en-GB" sz="1400" dirty="0">
                <a:solidFill>
                  <a:schemeClr val="tx1">
                    <a:lumMod val="90000"/>
                    <a:lumOff val="10000"/>
                  </a:schemeClr>
                </a:solidFill>
              </a:rPr>
              <a:t>than any other media</a:t>
            </a:r>
          </a:p>
        </p:txBody>
      </p:sp>
      <p:sp>
        <p:nvSpPr>
          <p:cNvPr id="22" name="Text Placeholder 2">
            <a:extLst>
              <a:ext uri="{FF2B5EF4-FFF2-40B4-BE49-F238E27FC236}">
                <a16:creationId xmlns:a16="http://schemas.microsoft.com/office/drawing/2014/main" id="{0C8862D5-4419-41DD-8BCD-7FD2BCFBC1D2}"/>
              </a:ext>
            </a:extLst>
          </p:cNvPr>
          <p:cNvSpPr txBox="1">
            <a:spLocks/>
          </p:cNvSpPr>
          <p:nvPr/>
        </p:nvSpPr>
        <p:spPr>
          <a:xfrm>
            <a:off x="540001"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solidFill>
                  <a:schemeClr val="tx1">
                    <a:lumMod val="90000"/>
                    <a:lumOff val="10000"/>
                  </a:schemeClr>
                </a:solidFill>
              </a:rPr>
              <a:t>Due to its unequalled reach, </a:t>
            </a:r>
            <a:r>
              <a:rPr lang="en-GB" sz="1400" b="1" dirty="0">
                <a:solidFill>
                  <a:schemeClr val="accent1"/>
                </a:solidFill>
              </a:rPr>
              <a:t>TV creates strong synergies with other media</a:t>
            </a:r>
          </a:p>
        </p:txBody>
      </p:sp>
      <p:sp>
        <p:nvSpPr>
          <p:cNvPr id="23" name="Text Placeholder 2">
            <a:extLst>
              <a:ext uri="{FF2B5EF4-FFF2-40B4-BE49-F238E27FC236}">
                <a16:creationId xmlns:a16="http://schemas.microsoft.com/office/drawing/2014/main" id="{74468318-B1CF-4712-BACB-C073E6619CBE}"/>
              </a:ext>
            </a:extLst>
          </p:cNvPr>
          <p:cNvSpPr txBox="1">
            <a:spLocks/>
          </p:cNvSpPr>
          <p:nvPr/>
        </p:nvSpPr>
        <p:spPr>
          <a:xfrm>
            <a:off x="3285980" y="434481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TV is an essential media to boost all marketing levers: </a:t>
            </a:r>
            <a:r>
              <a:rPr lang="en-GB" sz="1400" dirty="0">
                <a:solidFill>
                  <a:schemeClr val="tx1">
                    <a:lumMod val="90000"/>
                    <a:lumOff val="10000"/>
                  </a:schemeClr>
                </a:solidFill>
              </a:rPr>
              <a:t>contribution to sales, ROI and impact other media’s capacity to sell</a:t>
            </a:r>
          </a:p>
        </p:txBody>
      </p:sp>
      <p:grpSp>
        <p:nvGrpSpPr>
          <p:cNvPr id="24" name="Group 23">
            <a:extLst>
              <a:ext uri="{FF2B5EF4-FFF2-40B4-BE49-F238E27FC236}">
                <a16:creationId xmlns:a16="http://schemas.microsoft.com/office/drawing/2014/main" id="{6DE682AF-02E5-4478-BC70-A54EB8CEAE8C}"/>
              </a:ext>
            </a:extLst>
          </p:cNvPr>
          <p:cNvGrpSpPr/>
          <p:nvPr/>
        </p:nvGrpSpPr>
        <p:grpSpPr>
          <a:xfrm>
            <a:off x="0" y="1821891"/>
            <a:ext cx="3784699" cy="540000"/>
            <a:chOff x="0" y="1821891"/>
            <a:chExt cx="3784699" cy="540000"/>
          </a:xfrm>
        </p:grpSpPr>
        <p:grpSp>
          <p:nvGrpSpPr>
            <p:cNvPr id="25" name="Group 24">
              <a:extLst>
                <a:ext uri="{FF2B5EF4-FFF2-40B4-BE49-F238E27FC236}">
                  <a16:creationId xmlns:a16="http://schemas.microsoft.com/office/drawing/2014/main" id="{A4F38E4F-48B1-48BA-8BA3-0922A19968D9}"/>
                </a:ext>
              </a:extLst>
            </p:cNvPr>
            <p:cNvGrpSpPr/>
            <p:nvPr/>
          </p:nvGrpSpPr>
          <p:grpSpPr>
            <a:xfrm>
              <a:off x="0" y="1821891"/>
              <a:ext cx="3784699" cy="540000"/>
              <a:chOff x="-1" y="1251283"/>
              <a:chExt cx="3784699" cy="540000"/>
            </a:xfrm>
          </p:grpSpPr>
          <p:sp>
            <p:nvSpPr>
              <p:cNvPr id="29" name="Text Placeholder 2">
                <a:extLst>
                  <a:ext uri="{FF2B5EF4-FFF2-40B4-BE49-F238E27FC236}">
                    <a16:creationId xmlns:a16="http://schemas.microsoft.com/office/drawing/2014/main" id="{03E9C259-E53B-46DC-84AF-F63C9F5FFABA}"/>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30" name="Rectangle 29">
                <a:extLst>
                  <a:ext uri="{FF2B5EF4-FFF2-40B4-BE49-F238E27FC236}">
                    <a16:creationId xmlns:a16="http://schemas.microsoft.com/office/drawing/2014/main" id="{09260D4D-8426-4CAA-B976-90934E90531D}"/>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6" name="Freeform 5">
              <a:extLst>
                <a:ext uri="{FF2B5EF4-FFF2-40B4-BE49-F238E27FC236}">
                  <a16:creationId xmlns:a16="http://schemas.microsoft.com/office/drawing/2014/main" id="{497E9E23-CC27-4FB4-884F-C6ACB82A0B27}"/>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309999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846CE6-EBD6-4188-9331-78D097FF8221}"/>
              </a:ext>
            </a:extLst>
          </p:cNvPr>
          <p:cNvSpPr/>
          <p:nvPr/>
        </p:nvSpPr>
        <p:spPr>
          <a:xfrm>
            <a:off x="0" y="2333847"/>
            <a:ext cx="12192000" cy="3770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 Placeholder 2">
            <a:extLst>
              <a:ext uri="{FF2B5EF4-FFF2-40B4-BE49-F238E27FC236}">
                <a16:creationId xmlns:a16="http://schemas.microsoft.com/office/drawing/2014/main" id="{A7795710-BAFF-45F5-B7AD-2BEC85AD2720}"/>
              </a:ext>
            </a:extLst>
          </p:cNvPr>
          <p:cNvSpPr txBox="1">
            <a:spLocks/>
          </p:cNvSpPr>
          <p:nvPr/>
        </p:nvSpPr>
        <p:spPr>
          <a:xfrm>
            <a:off x="342899" y="1700377"/>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dirty="0"/>
              <a:t>MMM study conducted by Ekimetrics (150 brands – 5 different sectors – 6 years of historical data)</a:t>
            </a:r>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FRANCE</a:t>
            </a:r>
          </a:p>
        </p:txBody>
      </p:sp>
      <p:sp>
        <p:nvSpPr>
          <p:cNvPr id="3" name="Text Placeholder 1">
            <a:extLst>
              <a:ext uri="{FF2B5EF4-FFF2-40B4-BE49-F238E27FC236}">
                <a16:creationId xmlns:a16="http://schemas.microsoft.com/office/drawing/2014/main" id="{409E6E5F-0A33-44D2-892D-DCA7CB43AF77}"/>
              </a:ext>
            </a:extLst>
          </p:cNvPr>
          <p:cNvSpPr txBox="1">
            <a:spLocks/>
          </p:cNvSpPr>
          <p:nvPr/>
        </p:nvSpPr>
        <p:spPr>
          <a:xfrm>
            <a:off x="342899" y="296073"/>
            <a:ext cx="11515727" cy="122726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advertising is an essential tool for brands </a:t>
            </a:r>
            <a:br>
              <a:rPr lang="en-BE" dirty="0"/>
            </a:br>
            <a:r>
              <a:rPr lang="en-GB" dirty="0"/>
              <a:t>in times of economic recovery</a:t>
            </a:r>
            <a:endParaRPr lang="en-BE" dirty="0"/>
          </a:p>
        </p:txBody>
      </p:sp>
      <p:grpSp>
        <p:nvGrpSpPr>
          <p:cNvPr id="6" name="Group 5">
            <a:extLst>
              <a:ext uri="{FF2B5EF4-FFF2-40B4-BE49-F238E27FC236}">
                <a16:creationId xmlns:a16="http://schemas.microsoft.com/office/drawing/2014/main" id="{4A55C1CD-8652-4743-9E81-BE6615E04DB6}"/>
              </a:ext>
            </a:extLst>
          </p:cNvPr>
          <p:cNvGrpSpPr/>
          <p:nvPr/>
        </p:nvGrpSpPr>
        <p:grpSpPr>
          <a:xfrm>
            <a:off x="342899" y="2865440"/>
            <a:ext cx="2647507" cy="2647507"/>
            <a:chOff x="239990" y="2966448"/>
            <a:chExt cx="2647507" cy="2647507"/>
          </a:xfrm>
        </p:grpSpPr>
        <p:sp>
          <p:nvSpPr>
            <p:cNvPr id="12" name="Oval 11">
              <a:extLst>
                <a:ext uri="{FF2B5EF4-FFF2-40B4-BE49-F238E27FC236}">
                  <a16:creationId xmlns:a16="http://schemas.microsoft.com/office/drawing/2014/main" id="{8D398266-4D42-49E6-8B34-6A1FE81F1E03}"/>
                </a:ext>
              </a:extLst>
            </p:cNvPr>
            <p:cNvSpPr/>
            <p:nvPr/>
          </p:nvSpPr>
          <p:spPr>
            <a:xfrm>
              <a:off x="393744" y="3120202"/>
              <a:ext cx="2340000" cy="2340000"/>
            </a:xfrm>
            <a:prstGeom prst="ellipse">
              <a:avLst/>
            </a:prstGeom>
            <a:solidFill>
              <a:schemeClr val="tx1">
                <a:lumMod val="90000"/>
                <a:lumOff val="1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b="1" dirty="0">
                  <a:solidFill>
                    <a:schemeClr val="bg2"/>
                  </a:solidFill>
                </a:rPr>
                <a:t>Contribution to sales</a:t>
              </a:r>
            </a:p>
            <a:p>
              <a:pPr algn="ctr"/>
              <a:r>
                <a:rPr lang="en-BE" sz="4400" b="1" dirty="0">
                  <a:solidFill>
                    <a:schemeClr val="accent1"/>
                  </a:solidFill>
                </a:rPr>
                <a:t>44%</a:t>
              </a:r>
            </a:p>
            <a:p>
              <a:pPr algn="ctr"/>
              <a:endParaRPr lang="en-BE" sz="1200" b="1" dirty="0">
                <a:solidFill>
                  <a:schemeClr val="bg2"/>
                </a:solidFill>
              </a:endParaRPr>
            </a:p>
          </p:txBody>
        </p:sp>
        <p:sp>
          <p:nvSpPr>
            <p:cNvPr id="4" name="Oval 3">
              <a:extLst>
                <a:ext uri="{FF2B5EF4-FFF2-40B4-BE49-F238E27FC236}">
                  <a16:creationId xmlns:a16="http://schemas.microsoft.com/office/drawing/2014/main" id="{941B6665-8E36-4CF2-8B44-9592FE801960}"/>
                </a:ext>
              </a:extLst>
            </p:cNvPr>
            <p:cNvSpPr/>
            <p:nvPr/>
          </p:nvSpPr>
          <p:spPr>
            <a:xfrm>
              <a:off x="239990" y="2966448"/>
              <a:ext cx="2647507" cy="26475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7" name="Group 6">
            <a:extLst>
              <a:ext uri="{FF2B5EF4-FFF2-40B4-BE49-F238E27FC236}">
                <a16:creationId xmlns:a16="http://schemas.microsoft.com/office/drawing/2014/main" id="{61FAAD73-3B0F-4DE0-9947-2A544F7DB86E}"/>
              </a:ext>
            </a:extLst>
          </p:cNvPr>
          <p:cNvGrpSpPr/>
          <p:nvPr/>
        </p:nvGrpSpPr>
        <p:grpSpPr>
          <a:xfrm>
            <a:off x="3295797" y="2865440"/>
            <a:ext cx="2647507" cy="2647507"/>
            <a:chOff x="3261972" y="2966448"/>
            <a:chExt cx="2647507" cy="2647507"/>
          </a:xfrm>
        </p:grpSpPr>
        <p:sp>
          <p:nvSpPr>
            <p:cNvPr id="13" name="Oval 12">
              <a:extLst>
                <a:ext uri="{FF2B5EF4-FFF2-40B4-BE49-F238E27FC236}">
                  <a16:creationId xmlns:a16="http://schemas.microsoft.com/office/drawing/2014/main" id="{2A0DAA3C-1C67-4254-9154-8F8F38BA24FC}"/>
                </a:ext>
              </a:extLst>
            </p:cNvPr>
            <p:cNvSpPr/>
            <p:nvPr/>
          </p:nvSpPr>
          <p:spPr>
            <a:xfrm>
              <a:off x="3415726" y="3120202"/>
              <a:ext cx="2340000" cy="234000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b="1" dirty="0">
                  <a:solidFill>
                    <a:schemeClr val="bg2"/>
                  </a:solidFill>
                </a:rPr>
                <a:t>ROI</a:t>
              </a:r>
            </a:p>
            <a:p>
              <a:pPr algn="ctr"/>
              <a:r>
                <a:rPr lang="en-BE" sz="4400" b="1" dirty="0">
                  <a:solidFill>
                    <a:schemeClr val="tx1"/>
                  </a:solidFill>
                </a:rPr>
                <a:t>5.2</a:t>
              </a:r>
            </a:p>
            <a:p>
              <a:pPr algn="ctr"/>
              <a:r>
                <a:rPr lang="en-BE" sz="1400" b="1" dirty="0">
                  <a:solidFill>
                    <a:schemeClr val="bg2"/>
                  </a:solidFill>
                </a:rPr>
                <a:t>For each 1€ invested</a:t>
              </a:r>
            </a:p>
            <a:p>
              <a:pPr algn="ctr"/>
              <a:endParaRPr lang="en-BE" sz="1200" b="1" dirty="0">
                <a:solidFill>
                  <a:schemeClr val="tx1"/>
                </a:solidFill>
              </a:endParaRPr>
            </a:p>
          </p:txBody>
        </p:sp>
        <p:sp>
          <p:nvSpPr>
            <p:cNvPr id="11" name="Oval 10">
              <a:extLst>
                <a:ext uri="{FF2B5EF4-FFF2-40B4-BE49-F238E27FC236}">
                  <a16:creationId xmlns:a16="http://schemas.microsoft.com/office/drawing/2014/main" id="{C43ED9B3-D23A-4C8C-BD1B-E90030809342}"/>
                </a:ext>
              </a:extLst>
            </p:cNvPr>
            <p:cNvSpPr/>
            <p:nvPr/>
          </p:nvSpPr>
          <p:spPr>
            <a:xfrm>
              <a:off x="3261972" y="2966448"/>
              <a:ext cx="2647507" cy="26475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8" name="Group 7">
            <a:extLst>
              <a:ext uri="{FF2B5EF4-FFF2-40B4-BE49-F238E27FC236}">
                <a16:creationId xmlns:a16="http://schemas.microsoft.com/office/drawing/2014/main" id="{8FBDAAA2-9078-4626-B22A-84DC4B93CDC5}"/>
              </a:ext>
            </a:extLst>
          </p:cNvPr>
          <p:cNvGrpSpPr/>
          <p:nvPr/>
        </p:nvGrpSpPr>
        <p:grpSpPr>
          <a:xfrm>
            <a:off x="6248695" y="2865440"/>
            <a:ext cx="2647507" cy="2647507"/>
            <a:chOff x="6283954" y="2966448"/>
            <a:chExt cx="2647507" cy="2647507"/>
          </a:xfrm>
        </p:grpSpPr>
        <p:sp>
          <p:nvSpPr>
            <p:cNvPr id="14" name="Oval 13">
              <a:extLst>
                <a:ext uri="{FF2B5EF4-FFF2-40B4-BE49-F238E27FC236}">
                  <a16:creationId xmlns:a16="http://schemas.microsoft.com/office/drawing/2014/main" id="{E59D0BE2-FDC1-473B-9BE8-22C3CB08E156}"/>
                </a:ext>
              </a:extLst>
            </p:cNvPr>
            <p:cNvSpPr/>
            <p:nvPr/>
          </p:nvSpPr>
          <p:spPr>
            <a:xfrm>
              <a:off x="6437708" y="3120202"/>
              <a:ext cx="2340000" cy="2340000"/>
            </a:xfrm>
            <a:prstGeom prst="ellipse">
              <a:avLst/>
            </a:prstGeom>
            <a:solidFill>
              <a:schemeClr val="tx1">
                <a:lumMod val="90000"/>
                <a:lumOff val="1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bg2"/>
                  </a:solidFill>
                </a:rPr>
                <a:t>S</a:t>
              </a:r>
              <a:r>
                <a:rPr lang="en-BE" sz="1400" b="1" dirty="0">
                  <a:solidFill>
                    <a:schemeClr val="bg2"/>
                  </a:solidFill>
                </a:rPr>
                <a:t>aturation level</a:t>
              </a:r>
            </a:p>
            <a:p>
              <a:pPr algn="ctr"/>
              <a:r>
                <a:rPr lang="fr-BE" sz="1400" b="1" dirty="0">
                  <a:solidFill>
                    <a:schemeClr val="accent1"/>
                  </a:solidFill>
                </a:rPr>
                <a:t>U</a:t>
              </a:r>
              <a:r>
                <a:rPr lang="en-BE" sz="1400" b="1" dirty="0">
                  <a:solidFill>
                    <a:schemeClr val="accent1"/>
                  </a:solidFill>
                </a:rPr>
                <a:t>p to </a:t>
              </a:r>
            </a:p>
            <a:p>
              <a:pPr algn="ctr"/>
              <a:r>
                <a:rPr lang="en-BE" sz="2600" b="1" dirty="0">
                  <a:solidFill>
                    <a:schemeClr val="accent1"/>
                  </a:solidFill>
                </a:rPr>
                <a:t>4x higher </a:t>
              </a:r>
              <a:r>
                <a:rPr lang="en-BE" sz="1400" b="1" dirty="0">
                  <a:solidFill>
                    <a:schemeClr val="accent1"/>
                  </a:solidFill>
                </a:rPr>
                <a:t>compared to other media</a:t>
              </a:r>
              <a:endParaRPr lang="en-BE" sz="1200" b="1" dirty="0">
                <a:solidFill>
                  <a:schemeClr val="accent1"/>
                </a:solidFill>
              </a:endParaRPr>
            </a:p>
          </p:txBody>
        </p:sp>
        <p:sp>
          <p:nvSpPr>
            <p:cNvPr id="17" name="Oval 16">
              <a:extLst>
                <a:ext uri="{FF2B5EF4-FFF2-40B4-BE49-F238E27FC236}">
                  <a16:creationId xmlns:a16="http://schemas.microsoft.com/office/drawing/2014/main" id="{0F4858E2-F20D-4770-9446-527881F4DBCA}"/>
                </a:ext>
              </a:extLst>
            </p:cNvPr>
            <p:cNvSpPr/>
            <p:nvPr/>
          </p:nvSpPr>
          <p:spPr>
            <a:xfrm>
              <a:off x="6283954" y="2966448"/>
              <a:ext cx="2647507" cy="26475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5" name="Group 4">
            <a:extLst>
              <a:ext uri="{FF2B5EF4-FFF2-40B4-BE49-F238E27FC236}">
                <a16:creationId xmlns:a16="http://schemas.microsoft.com/office/drawing/2014/main" id="{45997F4A-59C8-481E-9698-16660A04CD96}"/>
              </a:ext>
            </a:extLst>
          </p:cNvPr>
          <p:cNvGrpSpPr/>
          <p:nvPr/>
        </p:nvGrpSpPr>
        <p:grpSpPr>
          <a:xfrm>
            <a:off x="9201594" y="2865440"/>
            <a:ext cx="2647507" cy="2647507"/>
            <a:chOff x="9304502" y="2966448"/>
            <a:chExt cx="2647507" cy="2647507"/>
          </a:xfrm>
        </p:grpSpPr>
        <p:sp>
          <p:nvSpPr>
            <p:cNvPr id="16" name="Oval 15">
              <a:extLst>
                <a:ext uri="{FF2B5EF4-FFF2-40B4-BE49-F238E27FC236}">
                  <a16:creationId xmlns:a16="http://schemas.microsoft.com/office/drawing/2014/main" id="{A5BCA5A3-927F-46C3-B1E7-57C166946FE8}"/>
                </a:ext>
              </a:extLst>
            </p:cNvPr>
            <p:cNvSpPr/>
            <p:nvPr/>
          </p:nvSpPr>
          <p:spPr>
            <a:xfrm>
              <a:off x="9458256" y="3120202"/>
              <a:ext cx="2340000" cy="234000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400" b="1" dirty="0">
                  <a:solidFill>
                    <a:schemeClr val="bg2"/>
                  </a:solidFill>
                </a:rPr>
                <a:t>Synergy</a:t>
              </a:r>
            </a:p>
            <a:p>
              <a:pPr algn="ctr"/>
              <a:r>
                <a:rPr lang="en-BE" sz="3200" b="1" dirty="0">
                  <a:solidFill>
                    <a:schemeClr val="tx1"/>
                  </a:solidFill>
                </a:rPr>
                <a:t>+15% </a:t>
              </a:r>
              <a:r>
                <a:rPr lang="en-BE" sz="1400" b="1" dirty="0">
                  <a:solidFill>
                    <a:schemeClr val="tx1"/>
                  </a:solidFill>
                </a:rPr>
                <a:t>to </a:t>
              </a:r>
              <a:r>
                <a:rPr lang="en-BE" sz="3200" b="1" dirty="0">
                  <a:solidFill>
                    <a:schemeClr val="tx1"/>
                  </a:solidFill>
                </a:rPr>
                <a:t>40%</a:t>
              </a:r>
            </a:p>
            <a:p>
              <a:pPr algn="ctr"/>
              <a:r>
                <a:rPr lang="en-BE" sz="1400" b="1" dirty="0">
                  <a:solidFill>
                    <a:schemeClr val="bg2"/>
                  </a:solidFill>
                </a:rPr>
                <a:t>effectiveness on other media sales  </a:t>
              </a:r>
            </a:p>
          </p:txBody>
        </p:sp>
        <p:sp>
          <p:nvSpPr>
            <p:cNvPr id="20" name="Oval 19">
              <a:extLst>
                <a:ext uri="{FF2B5EF4-FFF2-40B4-BE49-F238E27FC236}">
                  <a16:creationId xmlns:a16="http://schemas.microsoft.com/office/drawing/2014/main" id="{9B6850CB-FA3C-4177-8F65-E38D9CB3AE87}"/>
                </a:ext>
              </a:extLst>
            </p:cNvPr>
            <p:cNvSpPr/>
            <p:nvPr/>
          </p:nvSpPr>
          <p:spPr>
            <a:xfrm>
              <a:off x="9304502" y="2966448"/>
              <a:ext cx="2647507" cy="26475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1" name="ZoneTexte 25">
            <a:extLst>
              <a:ext uri="{FF2B5EF4-FFF2-40B4-BE49-F238E27FC236}">
                <a16:creationId xmlns:a16="http://schemas.microsoft.com/office/drawing/2014/main" id="{1C5C8BD3-AF00-4D47-BB3E-9EB932FB5133}"/>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How to boost a brand’s recovery with </a:t>
            </a:r>
            <a:r>
              <a:rPr lang="en-BE" sz="1000" i="1" dirty="0">
                <a:solidFill>
                  <a:schemeClr val="tx1">
                    <a:lumMod val="50000"/>
                    <a:lumOff val="50000"/>
                  </a:schemeClr>
                </a:solidFill>
                <a:cs typeface="Arial" panose="020B0604020202020204" pitchFamily="34" charset="0"/>
              </a:rPr>
              <a:t>TV</a:t>
            </a:r>
            <a:r>
              <a:rPr lang="en-GB" sz="1000" i="1" dirty="0">
                <a:solidFill>
                  <a:schemeClr val="tx1">
                    <a:lumMod val="50000"/>
                    <a:lumOff val="50000"/>
                  </a:schemeClr>
                </a:solidFill>
                <a:cs typeface="Arial" panose="020B0604020202020204" pitchFamily="34" charset="0"/>
              </a:rPr>
              <a:t> advertising?</a:t>
            </a:r>
            <a:r>
              <a:rPr lang="en-BE" sz="1000" i="1" dirty="0">
                <a:solidFill>
                  <a:schemeClr val="tx1">
                    <a:lumMod val="50000"/>
                    <a:lumOff val="50000"/>
                  </a:schemeClr>
                </a:solidFill>
                <a:cs typeface="Arial" panose="020B0604020202020204" pitchFamily="34" charset="0"/>
              </a:rPr>
              <a:t>, SNPTV/Ekimetrics, 2020</a:t>
            </a:r>
            <a:endParaRPr lang="en-US" sz="1000" i="1" dirty="0">
              <a:solidFill>
                <a:schemeClr val="tx1">
                  <a:lumMod val="50000"/>
                  <a:lumOff val="50000"/>
                </a:schemeClr>
              </a:solidFill>
              <a:cs typeface="Arial" panose="020B0604020202020204" pitchFamily="34" charset="0"/>
            </a:endParaRPr>
          </a:p>
        </p:txBody>
      </p:sp>
      <p:pic>
        <p:nvPicPr>
          <p:cNvPr id="19" name="Picture 18">
            <a:extLst>
              <a:ext uri="{FF2B5EF4-FFF2-40B4-BE49-F238E27FC236}">
                <a16:creationId xmlns:a16="http://schemas.microsoft.com/office/drawing/2014/main" id="{05A9C8A2-3F38-4851-AB11-4C36F6983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305560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846CE6-EBD6-4188-9331-78D097FF8221}"/>
              </a:ext>
            </a:extLst>
          </p:cNvPr>
          <p:cNvSpPr/>
          <p:nvPr/>
        </p:nvSpPr>
        <p:spPr>
          <a:xfrm>
            <a:off x="0" y="2378597"/>
            <a:ext cx="12192000" cy="372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 Placeholder 2">
            <a:extLst>
              <a:ext uri="{FF2B5EF4-FFF2-40B4-BE49-F238E27FC236}">
                <a16:creationId xmlns:a16="http://schemas.microsoft.com/office/drawing/2014/main" id="{A7795710-BAFF-45F5-B7AD-2BEC85AD2720}"/>
              </a:ext>
            </a:extLst>
          </p:cNvPr>
          <p:cNvSpPr txBox="1">
            <a:spLocks/>
          </p:cNvSpPr>
          <p:nvPr/>
        </p:nvSpPr>
        <p:spPr>
          <a:xfrm>
            <a:off x="342899" y="1700377"/>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dirty="0"/>
              <a:t>MMM study conducted by Ekimetrics (150 brands – 5 different sectors – 6 years of historical data).</a:t>
            </a:r>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FRANCE</a:t>
            </a:r>
          </a:p>
        </p:txBody>
      </p:sp>
      <p:sp>
        <p:nvSpPr>
          <p:cNvPr id="3" name="Text Placeholder 1">
            <a:extLst>
              <a:ext uri="{FF2B5EF4-FFF2-40B4-BE49-F238E27FC236}">
                <a16:creationId xmlns:a16="http://schemas.microsoft.com/office/drawing/2014/main" id="{409E6E5F-0A33-44D2-892D-DCA7CB43AF77}"/>
              </a:ext>
            </a:extLst>
          </p:cNvPr>
          <p:cNvSpPr txBox="1">
            <a:spLocks/>
          </p:cNvSpPr>
          <p:nvPr/>
        </p:nvSpPr>
        <p:spPr>
          <a:xfrm>
            <a:off x="342899" y="296073"/>
            <a:ext cx="11515727" cy="122726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Television and online video have an unsurpassed contribution to sales and ROI ratio</a:t>
            </a:r>
            <a:endParaRPr lang="en-BE" dirty="0"/>
          </a:p>
        </p:txBody>
      </p:sp>
      <p:graphicFrame>
        <p:nvGraphicFramePr>
          <p:cNvPr id="18" name="Graphique 16">
            <a:extLst>
              <a:ext uri="{FF2B5EF4-FFF2-40B4-BE49-F238E27FC236}">
                <a16:creationId xmlns:a16="http://schemas.microsoft.com/office/drawing/2014/main" id="{05F7BDDF-FCD3-45DC-8985-AED5B98D303A}"/>
              </a:ext>
            </a:extLst>
          </p:cNvPr>
          <p:cNvGraphicFramePr/>
          <p:nvPr>
            <p:extLst>
              <p:ext uri="{D42A27DB-BD31-4B8C-83A1-F6EECF244321}">
                <p14:modId xmlns:p14="http://schemas.microsoft.com/office/powerpoint/2010/main" val="4278691462"/>
              </p:ext>
            </p:extLst>
          </p:nvPr>
        </p:nvGraphicFramePr>
        <p:xfrm>
          <a:off x="848497" y="2581154"/>
          <a:ext cx="11010127" cy="3027505"/>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
            <a:extLst>
              <a:ext uri="{FF2B5EF4-FFF2-40B4-BE49-F238E27FC236}">
                <a16:creationId xmlns:a16="http://schemas.microsoft.com/office/drawing/2014/main" id="{8CD68F8C-61CB-4480-B281-A9E9EAE038C1}"/>
              </a:ext>
            </a:extLst>
          </p:cNvPr>
          <p:cNvSpPr txBox="1"/>
          <p:nvPr/>
        </p:nvSpPr>
        <p:spPr>
          <a:xfrm rot="16200000">
            <a:off x="-674241" y="3805947"/>
            <a:ext cx="2503602" cy="400110"/>
          </a:xfrm>
          <a:prstGeom prst="rect">
            <a:avLst/>
          </a:prstGeom>
          <a:noFill/>
        </p:spPr>
        <p:txBody>
          <a:bodyPr wrap="square" rtlCol="0">
            <a:spAutoFit/>
          </a:bodyPr>
          <a:lstStyle/>
          <a:p>
            <a:pPr algn="ctr"/>
            <a:r>
              <a:rPr lang="en-US" sz="1000" dirty="0">
                <a:solidFill>
                  <a:schemeClr val="tx1">
                    <a:lumMod val="50000"/>
                    <a:lumOff val="50000"/>
                  </a:schemeClr>
                </a:solidFill>
                <a:cs typeface="Arial" panose="020B0604020202020204" pitchFamily="34" charset="0"/>
              </a:rPr>
              <a:t>Global ROI in € </a:t>
            </a:r>
          </a:p>
          <a:p>
            <a:pPr algn="ctr"/>
            <a:r>
              <a:rPr lang="en-US" sz="1000" dirty="0">
                <a:solidFill>
                  <a:schemeClr val="tx1">
                    <a:lumMod val="50000"/>
                    <a:lumOff val="50000"/>
                  </a:schemeClr>
                </a:solidFill>
                <a:cs typeface="Arial" panose="020B0604020202020204" pitchFamily="34" charset="0"/>
              </a:rPr>
              <a:t>(&gt; 4 months)</a:t>
            </a:r>
          </a:p>
        </p:txBody>
      </p:sp>
      <p:sp>
        <p:nvSpPr>
          <p:cNvPr id="20" name="ZoneTexte 25">
            <a:extLst>
              <a:ext uri="{FF2B5EF4-FFF2-40B4-BE49-F238E27FC236}">
                <a16:creationId xmlns:a16="http://schemas.microsoft.com/office/drawing/2014/main" id="{E4027171-BB17-4176-93C8-8907D0307986}"/>
              </a:ext>
            </a:extLst>
          </p:cNvPr>
          <p:cNvSpPr txBox="1"/>
          <p:nvPr/>
        </p:nvSpPr>
        <p:spPr>
          <a:xfrm>
            <a:off x="5240918" y="5642880"/>
            <a:ext cx="2211933" cy="246221"/>
          </a:xfrm>
          <a:prstGeom prst="rect">
            <a:avLst/>
          </a:prstGeom>
          <a:noFill/>
        </p:spPr>
        <p:txBody>
          <a:bodyPr wrap="square" rtlCol="0">
            <a:spAutoFit/>
          </a:bodyPr>
          <a:lstStyle/>
          <a:p>
            <a:pPr algn="ctr"/>
            <a:r>
              <a:rPr lang="en-US" sz="1000" dirty="0">
                <a:solidFill>
                  <a:schemeClr val="tx1">
                    <a:lumMod val="50000"/>
                    <a:lumOff val="50000"/>
                  </a:schemeClr>
                </a:solidFill>
                <a:cs typeface="Arial" panose="020B0604020202020204" pitchFamily="34" charset="0"/>
              </a:rPr>
              <a:t>% contribution to sales</a:t>
            </a:r>
          </a:p>
        </p:txBody>
      </p:sp>
      <p:sp>
        <p:nvSpPr>
          <p:cNvPr id="22" name="ZoneTexte 25">
            <a:extLst>
              <a:ext uri="{FF2B5EF4-FFF2-40B4-BE49-F238E27FC236}">
                <a16:creationId xmlns:a16="http://schemas.microsoft.com/office/drawing/2014/main" id="{2C721D74-AEA7-496E-84C9-7CA6B633793A}"/>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How to boost a brand’s recovery with </a:t>
            </a:r>
            <a:r>
              <a:rPr lang="en-BE" sz="1000" i="1" dirty="0">
                <a:solidFill>
                  <a:schemeClr val="tx1">
                    <a:lumMod val="50000"/>
                    <a:lumOff val="50000"/>
                  </a:schemeClr>
                </a:solidFill>
                <a:cs typeface="Arial" panose="020B0604020202020204" pitchFamily="34" charset="0"/>
              </a:rPr>
              <a:t>TV</a:t>
            </a:r>
            <a:r>
              <a:rPr lang="en-GB" sz="1000" i="1" dirty="0">
                <a:solidFill>
                  <a:schemeClr val="tx1">
                    <a:lumMod val="50000"/>
                    <a:lumOff val="50000"/>
                  </a:schemeClr>
                </a:solidFill>
                <a:cs typeface="Arial" panose="020B0604020202020204" pitchFamily="34" charset="0"/>
              </a:rPr>
              <a:t> advertising?</a:t>
            </a:r>
            <a:r>
              <a:rPr lang="en-BE" sz="1000" i="1" dirty="0">
                <a:solidFill>
                  <a:schemeClr val="tx1">
                    <a:lumMod val="50000"/>
                    <a:lumOff val="50000"/>
                  </a:schemeClr>
                </a:solidFill>
                <a:cs typeface="Arial" panose="020B0604020202020204" pitchFamily="34" charset="0"/>
              </a:rPr>
              <a:t>, SNPTV/Ekimetrics, 2020</a:t>
            </a:r>
            <a:endParaRPr lang="en-US" sz="1000" i="1" dirty="0">
              <a:solidFill>
                <a:schemeClr val="tx1">
                  <a:lumMod val="50000"/>
                  <a:lumOff val="50000"/>
                </a:schemeClr>
              </a:solidFill>
              <a:cs typeface="Arial" panose="020B0604020202020204" pitchFamily="34" charset="0"/>
            </a:endParaRPr>
          </a:p>
        </p:txBody>
      </p:sp>
      <p:pic>
        <p:nvPicPr>
          <p:cNvPr id="12" name="Picture 11">
            <a:extLst>
              <a:ext uri="{FF2B5EF4-FFF2-40B4-BE49-F238E27FC236}">
                <a16:creationId xmlns:a16="http://schemas.microsoft.com/office/drawing/2014/main" id="{6EB25603-F5B2-4201-BBA6-8440DE43E3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13" name="TextBox 12">
            <a:extLst>
              <a:ext uri="{FF2B5EF4-FFF2-40B4-BE49-F238E27FC236}">
                <a16:creationId xmlns:a16="http://schemas.microsoft.com/office/drawing/2014/main" id="{E2710AFC-16BD-449C-9573-CA00AD9725B8}"/>
              </a:ext>
            </a:extLst>
          </p:cNvPr>
          <p:cNvSpPr txBox="1"/>
          <p:nvPr/>
        </p:nvSpPr>
        <p:spPr>
          <a:xfrm>
            <a:off x="9306543" y="2591364"/>
            <a:ext cx="2545435" cy="505326"/>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1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Size of </a:t>
            </a:r>
            <a:r>
              <a:rPr lang="en-BE" dirty="0"/>
              <a:t>the bubbles</a:t>
            </a:r>
            <a:r>
              <a:rPr lang="en-GB" dirty="0"/>
              <a:t> in proportion to the </a:t>
            </a:r>
            <a:r>
              <a:rPr lang="en-BE" dirty="0"/>
              <a:t>size of investments</a:t>
            </a:r>
            <a:endParaRPr lang="en-GB" dirty="0"/>
          </a:p>
        </p:txBody>
      </p:sp>
      <p:sp>
        <p:nvSpPr>
          <p:cNvPr id="14" name="TextBox 13">
            <a:extLst>
              <a:ext uri="{FF2B5EF4-FFF2-40B4-BE49-F238E27FC236}">
                <a16:creationId xmlns:a16="http://schemas.microsoft.com/office/drawing/2014/main" id="{A41E83A4-658E-4B6A-995B-58EB2CC5B989}"/>
              </a:ext>
            </a:extLst>
          </p:cNvPr>
          <p:cNvSpPr txBox="1"/>
          <p:nvPr/>
        </p:nvSpPr>
        <p:spPr>
          <a:xfrm>
            <a:off x="7563714" y="4094906"/>
            <a:ext cx="2545435" cy="943354"/>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1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b="1" dirty="0">
                <a:solidFill>
                  <a:schemeClr val="accent1"/>
                </a:solidFill>
              </a:rPr>
              <a:t>4</a:t>
            </a:r>
            <a:r>
              <a:rPr lang="en-BE" sz="1500" b="1" dirty="0">
                <a:solidFill>
                  <a:schemeClr val="accent1"/>
                </a:solidFill>
              </a:rPr>
              <a:t>4% </a:t>
            </a:r>
            <a:r>
              <a:rPr lang="en-BE" sz="1500" dirty="0"/>
              <a:t>contribution to sales</a:t>
            </a:r>
          </a:p>
          <a:p>
            <a:r>
              <a:rPr lang="en-BE" sz="1500" b="1" dirty="0">
                <a:solidFill>
                  <a:schemeClr val="accent1"/>
                </a:solidFill>
              </a:rPr>
              <a:t>5.2</a:t>
            </a:r>
            <a:r>
              <a:rPr lang="en-BE" sz="1500" dirty="0"/>
              <a:t> ROI</a:t>
            </a:r>
          </a:p>
          <a:p>
            <a:r>
              <a:rPr lang="en-BE" sz="1500" b="1" dirty="0">
                <a:solidFill>
                  <a:schemeClr val="accent1"/>
                </a:solidFill>
              </a:rPr>
              <a:t>32%</a:t>
            </a:r>
            <a:r>
              <a:rPr lang="en-BE" sz="1500" b="1" dirty="0"/>
              <a:t> </a:t>
            </a:r>
            <a:r>
              <a:rPr lang="en-BE" sz="1500" dirty="0"/>
              <a:t>share of investments</a:t>
            </a:r>
            <a:endParaRPr lang="en-GB" sz="1500" dirty="0"/>
          </a:p>
        </p:txBody>
      </p:sp>
    </p:spTree>
    <p:extLst>
      <p:ext uri="{BB962C8B-B14F-4D97-AF65-F5344CB8AC3E}">
        <p14:creationId xmlns:p14="http://schemas.microsoft.com/office/powerpoint/2010/main" val="337008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846CE6-EBD6-4188-9331-78D097FF8221}"/>
              </a:ext>
            </a:extLst>
          </p:cNvPr>
          <p:cNvSpPr/>
          <p:nvPr/>
        </p:nvSpPr>
        <p:spPr>
          <a:xfrm>
            <a:off x="0" y="2530550"/>
            <a:ext cx="12192000" cy="357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 Placeholder 2">
            <a:extLst>
              <a:ext uri="{FF2B5EF4-FFF2-40B4-BE49-F238E27FC236}">
                <a16:creationId xmlns:a16="http://schemas.microsoft.com/office/drawing/2014/main" id="{A7795710-BAFF-45F5-B7AD-2BEC85AD2720}"/>
              </a:ext>
            </a:extLst>
          </p:cNvPr>
          <p:cNvSpPr txBox="1">
            <a:spLocks/>
          </p:cNvSpPr>
          <p:nvPr/>
        </p:nvSpPr>
        <p:spPr>
          <a:xfrm>
            <a:off x="342899" y="1700377"/>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dirty="0"/>
              <a:t>MMM study conducted by Ekimetrics (study based on 150 econometric models over 6 years 2014 to 2015 – 5 different sectors: automotive/banking &amp; insurance/premium cosmetics/food retail/consumer products)</a:t>
            </a:r>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FRANCE</a:t>
            </a:r>
          </a:p>
        </p:txBody>
      </p:sp>
      <p:sp>
        <p:nvSpPr>
          <p:cNvPr id="4" name="Rectangle 3">
            <a:extLst>
              <a:ext uri="{FF2B5EF4-FFF2-40B4-BE49-F238E27FC236}">
                <a16:creationId xmlns:a16="http://schemas.microsoft.com/office/drawing/2014/main" id="{CD696C43-DC20-48B1-A8F1-63BEC95CAACB}"/>
              </a:ext>
            </a:extLst>
          </p:cNvPr>
          <p:cNvSpPr/>
          <p:nvPr/>
        </p:nvSpPr>
        <p:spPr>
          <a:xfrm>
            <a:off x="433137" y="3169063"/>
            <a:ext cx="7892716" cy="433136"/>
          </a:xfrm>
          <a:prstGeom prst="rect">
            <a:avLst/>
          </a:prstGeom>
          <a:gradFill flip="none" rotWithShape="1">
            <a:gsLst>
              <a:gs pos="0">
                <a:schemeClr val="accent1">
                  <a:shade val="30000"/>
                  <a:satMod val="115000"/>
                  <a:alpha val="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ZoneTexte 25">
            <a:extLst>
              <a:ext uri="{FF2B5EF4-FFF2-40B4-BE49-F238E27FC236}">
                <a16:creationId xmlns:a16="http://schemas.microsoft.com/office/drawing/2014/main" id="{DF0EC2B7-9EF2-4E31-8095-09784117E93F}"/>
              </a:ext>
            </a:extLst>
          </p:cNvPr>
          <p:cNvSpPr txBox="1"/>
          <p:nvPr/>
        </p:nvSpPr>
        <p:spPr>
          <a:xfrm>
            <a:off x="3015075" y="3262520"/>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14" name="ZoneTexte 25">
            <a:extLst>
              <a:ext uri="{FF2B5EF4-FFF2-40B4-BE49-F238E27FC236}">
                <a16:creationId xmlns:a16="http://schemas.microsoft.com/office/drawing/2014/main" id="{190721D8-1163-4535-B257-E4EEB8020EDE}"/>
              </a:ext>
            </a:extLst>
          </p:cNvPr>
          <p:cNvSpPr txBox="1"/>
          <p:nvPr/>
        </p:nvSpPr>
        <p:spPr>
          <a:xfrm>
            <a:off x="4555117" y="3262520"/>
            <a:ext cx="1332000" cy="246221"/>
          </a:xfrm>
          <a:prstGeom prst="rect">
            <a:avLst/>
          </a:prstGeom>
          <a:noFill/>
        </p:spPr>
        <p:txBody>
          <a:bodyPr wrap="square" rtlCol="0" anchor="ctr">
            <a:spAutoFit/>
          </a:bodyPr>
          <a:lstStyle/>
          <a:p>
            <a:pPr algn="ctr"/>
            <a:r>
              <a:rPr lang="en-BE" sz="1000" dirty="0">
                <a:cs typeface="Arial" panose="020B0604020202020204" pitchFamily="34" charset="0"/>
              </a:rPr>
              <a:t>VOL</a:t>
            </a:r>
            <a:endParaRPr lang="en-US" sz="1000" dirty="0">
              <a:cs typeface="Arial" panose="020B0604020202020204" pitchFamily="34" charset="0"/>
            </a:endParaRPr>
          </a:p>
        </p:txBody>
      </p:sp>
      <p:sp>
        <p:nvSpPr>
          <p:cNvPr id="16" name="ZoneTexte 25">
            <a:extLst>
              <a:ext uri="{FF2B5EF4-FFF2-40B4-BE49-F238E27FC236}">
                <a16:creationId xmlns:a16="http://schemas.microsoft.com/office/drawing/2014/main" id="{73ECCF1A-2E82-414D-9407-33566EDBDE71}"/>
              </a:ext>
            </a:extLst>
          </p:cNvPr>
          <p:cNvSpPr txBox="1"/>
          <p:nvPr/>
        </p:nvSpPr>
        <p:spPr>
          <a:xfrm>
            <a:off x="6095159" y="3262520"/>
            <a:ext cx="1332000" cy="246221"/>
          </a:xfrm>
          <a:prstGeom prst="rect">
            <a:avLst/>
          </a:prstGeom>
          <a:noFill/>
        </p:spPr>
        <p:txBody>
          <a:bodyPr wrap="square" rtlCol="0" anchor="ctr">
            <a:spAutoFit/>
          </a:bodyPr>
          <a:lstStyle/>
          <a:p>
            <a:pPr algn="ctr"/>
            <a:r>
              <a:rPr lang="en-BE" sz="1000" dirty="0">
                <a:cs typeface="Arial" panose="020B0604020202020204" pitchFamily="34" charset="0"/>
              </a:rPr>
              <a:t>OOH</a:t>
            </a:r>
            <a:endParaRPr lang="en-US" sz="1000" dirty="0">
              <a:cs typeface="Arial" panose="020B0604020202020204" pitchFamily="34" charset="0"/>
            </a:endParaRPr>
          </a:p>
        </p:txBody>
      </p:sp>
      <p:sp>
        <p:nvSpPr>
          <p:cNvPr id="17" name="ZoneTexte 25">
            <a:extLst>
              <a:ext uri="{FF2B5EF4-FFF2-40B4-BE49-F238E27FC236}">
                <a16:creationId xmlns:a16="http://schemas.microsoft.com/office/drawing/2014/main" id="{0140144E-DAA5-4C23-98A1-B13AE20A8128}"/>
              </a:ext>
            </a:extLst>
          </p:cNvPr>
          <p:cNvSpPr txBox="1"/>
          <p:nvPr/>
        </p:nvSpPr>
        <p:spPr>
          <a:xfrm>
            <a:off x="1058106" y="3262520"/>
            <a:ext cx="1332000" cy="246221"/>
          </a:xfrm>
          <a:prstGeom prst="rect">
            <a:avLst/>
          </a:prstGeom>
          <a:noFill/>
        </p:spPr>
        <p:txBody>
          <a:bodyPr wrap="square" rtlCol="0" anchor="ctr">
            <a:spAutoFit/>
          </a:bodyPr>
          <a:lstStyle/>
          <a:p>
            <a:pPr algn="ctr"/>
            <a:r>
              <a:rPr lang="en-BE" sz="1000" b="1" dirty="0">
                <a:solidFill>
                  <a:schemeClr val="bg2"/>
                </a:solidFill>
                <a:cs typeface="Arial" panose="020B0604020202020204" pitchFamily="34" charset="0"/>
              </a:rPr>
              <a:t>Automotive</a:t>
            </a:r>
            <a:endParaRPr lang="en-US" sz="1000" b="1" dirty="0">
              <a:solidFill>
                <a:schemeClr val="bg2"/>
              </a:solidFill>
              <a:cs typeface="Arial" panose="020B0604020202020204" pitchFamily="34" charset="0"/>
            </a:endParaRPr>
          </a:p>
        </p:txBody>
      </p:sp>
      <p:sp>
        <p:nvSpPr>
          <p:cNvPr id="5" name="Oval 4">
            <a:extLst>
              <a:ext uri="{FF2B5EF4-FFF2-40B4-BE49-F238E27FC236}">
                <a16:creationId xmlns:a16="http://schemas.microsoft.com/office/drawing/2014/main" id="{4BAEF426-AEFB-4715-A5AD-D82B2EC00436}"/>
              </a:ext>
            </a:extLst>
          </p:cNvPr>
          <p:cNvSpPr/>
          <p:nvPr/>
        </p:nvSpPr>
        <p:spPr>
          <a:xfrm>
            <a:off x="3051171" y="3232015"/>
            <a:ext cx="324853" cy="3248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BE" b="1" dirty="0">
                <a:solidFill>
                  <a:schemeClr val="bg2"/>
                </a:solidFill>
              </a:rPr>
              <a:t>+</a:t>
            </a:r>
          </a:p>
        </p:txBody>
      </p:sp>
      <p:sp>
        <p:nvSpPr>
          <p:cNvPr id="24" name="Rectangle 23">
            <a:extLst>
              <a:ext uri="{FF2B5EF4-FFF2-40B4-BE49-F238E27FC236}">
                <a16:creationId xmlns:a16="http://schemas.microsoft.com/office/drawing/2014/main" id="{483D296E-4393-4B01-949C-6BDB6D21C8A5}"/>
              </a:ext>
            </a:extLst>
          </p:cNvPr>
          <p:cNvSpPr/>
          <p:nvPr/>
        </p:nvSpPr>
        <p:spPr>
          <a:xfrm>
            <a:off x="433137" y="3705662"/>
            <a:ext cx="7892716" cy="433136"/>
          </a:xfrm>
          <a:prstGeom prst="rect">
            <a:avLst/>
          </a:prstGeom>
          <a:gradFill flip="none" rotWithShape="1">
            <a:gsLst>
              <a:gs pos="0">
                <a:schemeClr val="accent1">
                  <a:shade val="30000"/>
                  <a:satMod val="115000"/>
                  <a:alpha val="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ZoneTexte 25">
            <a:extLst>
              <a:ext uri="{FF2B5EF4-FFF2-40B4-BE49-F238E27FC236}">
                <a16:creationId xmlns:a16="http://schemas.microsoft.com/office/drawing/2014/main" id="{A3F5A507-8D30-4FA4-A832-5DE9B3758B9A}"/>
              </a:ext>
            </a:extLst>
          </p:cNvPr>
          <p:cNvSpPr txBox="1"/>
          <p:nvPr/>
        </p:nvSpPr>
        <p:spPr>
          <a:xfrm>
            <a:off x="3015075" y="3799119"/>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26" name="ZoneTexte 25">
            <a:extLst>
              <a:ext uri="{FF2B5EF4-FFF2-40B4-BE49-F238E27FC236}">
                <a16:creationId xmlns:a16="http://schemas.microsoft.com/office/drawing/2014/main" id="{D939038B-7F05-4C80-A59B-EB3A93AA2AB0}"/>
              </a:ext>
            </a:extLst>
          </p:cNvPr>
          <p:cNvSpPr txBox="1"/>
          <p:nvPr/>
        </p:nvSpPr>
        <p:spPr>
          <a:xfrm>
            <a:off x="4555117" y="3799119"/>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27" name="ZoneTexte 25">
            <a:extLst>
              <a:ext uri="{FF2B5EF4-FFF2-40B4-BE49-F238E27FC236}">
                <a16:creationId xmlns:a16="http://schemas.microsoft.com/office/drawing/2014/main" id="{F251F6B6-1576-4806-9F68-1264EC7F254D}"/>
              </a:ext>
            </a:extLst>
          </p:cNvPr>
          <p:cNvSpPr txBox="1"/>
          <p:nvPr/>
        </p:nvSpPr>
        <p:spPr>
          <a:xfrm>
            <a:off x="6095159" y="3799119"/>
            <a:ext cx="1332000" cy="246221"/>
          </a:xfrm>
          <a:prstGeom prst="rect">
            <a:avLst/>
          </a:prstGeom>
          <a:noFill/>
        </p:spPr>
        <p:txBody>
          <a:bodyPr wrap="square" rtlCol="0" anchor="ctr">
            <a:spAutoFit/>
          </a:bodyPr>
          <a:lstStyle/>
          <a:p>
            <a:pPr algn="ctr"/>
            <a:r>
              <a:rPr lang="en-BE" sz="1000" dirty="0">
                <a:cs typeface="Arial" panose="020B0604020202020204" pitchFamily="34" charset="0"/>
              </a:rPr>
              <a:t>OOH</a:t>
            </a:r>
            <a:endParaRPr lang="en-US" sz="1000" dirty="0">
              <a:cs typeface="Arial" panose="020B0604020202020204" pitchFamily="34" charset="0"/>
            </a:endParaRPr>
          </a:p>
        </p:txBody>
      </p:sp>
      <p:sp>
        <p:nvSpPr>
          <p:cNvPr id="28" name="ZoneTexte 25">
            <a:extLst>
              <a:ext uri="{FF2B5EF4-FFF2-40B4-BE49-F238E27FC236}">
                <a16:creationId xmlns:a16="http://schemas.microsoft.com/office/drawing/2014/main" id="{4487A7B5-3F64-4FA1-A098-B6757EDD4CC4}"/>
              </a:ext>
            </a:extLst>
          </p:cNvPr>
          <p:cNvSpPr txBox="1"/>
          <p:nvPr/>
        </p:nvSpPr>
        <p:spPr>
          <a:xfrm>
            <a:off x="1058106" y="3799119"/>
            <a:ext cx="1332000" cy="246221"/>
          </a:xfrm>
          <a:prstGeom prst="rect">
            <a:avLst/>
          </a:prstGeom>
          <a:noFill/>
        </p:spPr>
        <p:txBody>
          <a:bodyPr wrap="square" rtlCol="0" anchor="ctr">
            <a:spAutoFit/>
          </a:bodyPr>
          <a:lstStyle/>
          <a:p>
            <a:pPr algn="ctr"/>
            <a:r>
              <a:rPr lang="en-BE" sz="1000" b="1" dirty="0">
                <a:solidFill>
                  <a:schemeClr val="bg2"/>
                </a:solidFill>
                <a:cs typeface="Arial" panose="020B0604020202020204" pitchFamily="34" charset="0"/>
              </a:rPr>
              <a:t>Bank &amp; insurance</a:t>
            </a:r>
            <a:endParaRPr lang="en-US" sz="1000" b="1" dirty="0">
              <a:solidFill>
                <a:schemeClr val="bg2"/>
              </a:solidFill>
              <a:cs typeface="Arial" panose="020B0604020202020204" pitchFamily="34" charset="0"/>
            </a:endParaRPr>
          </a:p>
        </p:txBody>
      </p:sp>
      <p:sp>
        <p:nvSpPr>
          <p:cNvPr id="29" name="Oval 28">
            <a:extLst>
              <a:ext uri="{FF2B5EF4-FFF2-40B4-BE49-F238E27FC236}">
                <a16:creationId xmlns:a16="http://schemas.microsoft.com/office/drawing/2014/main" id="{77A572BF-8C4B-41F8-98D6-A4466431105F}"/>
              </a:ext>
            </a:extLst>
          </p:cNvPr>
          <p:cNvSpPr/>
          <p:nvPr/>
        </p:nvSpPr>
        <p:spPr>
          <a:xfrm>
            <a:off x="3051171" y="3768614"/>
            <a:ext cx="324853" cy="3248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BE" b="1" dirty="0">
                <a:solidFill>
                  <a:schemeClr val="bg2"/>
                </a:solidFill>
              </a:rPr>
              <a:t>+</a:t>
            </a:r>
          </a:p>
        </p:txBody>
      </p:sp>
      <p:sp>
        <p:nvSpPr>
          <p:cNvPr id="30" name="Rectangle 29">
            <a:extLst>
              <a:ext uri="{FF2B5EF4-FFF2-40B4-BE49-F238E27FC236}">
                <a16:creationId xmlns:a16="http://schemas.microsoft.com/office/drawing/2014/main" id="{BD15AC1C-DE33-4FFC-A38A-84EE469BB83B}"/>
              </a:ext>
            </a:extLst>
          </p:cNvPr>
          <p:cNvSpPr/>
          <p:nvPr/>
        </p:nvSpPr>
        <p:spPr>
          <a:xfrm>
            <a:off x="433137" y="4245376"/>
            <a:ext cx="7892716" cy="433136"/>
          </a:xfrm>
          <a:prstGeom prst="rect">
            <a:avLst/>
          </a:prstGeom>
          <a:gradFill flip="none" rotWithShape="1">
            <a:gsLst>
              <a:gs pos="0">
                <a:schemeClr val="accent1">
                  <a:shade val="30000"/>
                  <a:satMod val="115000"/>
                  <a:alpha val="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ZoneTexte 25">
            <a:extLst>
              <a:ext uri="{FF2B5EF4-FFF2-40B4-BE49-F238E27FC236}">
                <a16:creationId xmlns:a16="http://schemas.microsoft.com/office/drawing/2014/main" id="{BB0AA8E7-85A6-4BD7-9F33-0142B641B2F9}"/>
              </a:ext>
            </a:extLst>
          </p:cNvPr>
          <p:cNvSpPr txBox="1"/>
          <p:nvPr/>
        </p:nvSpPr>
        <p:spPr>
          <a:xfrm>
            <a:off x="3015075" y="4338833"/>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32" name="ZoneTexte 25">
            <a:extLst>
              <a:ext uri="{FF2B5EF4-FFF2-40B4-BE49-F238E27FC236}">
                <a16:creationId xmlns:a16="http://schemas.microsoft.com/office/drawing/2014/main" id="{E1B32E36-DCDC-4218-8151-2F6868411754}"/>
              </a:ext>
            </a:extLst>
          </p:cNvPr>
          <p:cNvSpPr txBox="1"/>
          <p:nvPr/>
        </p:nvSpPr>
        <p:spPr>
          <a:xfrm>
            <a:off x="4555117" y="4338833"/>
            <a:ext cx="1332000" cy="246221"/>
          </a:xfrm>
          <a:prstGeom prst="rect">
            <a:avLst/>
          </a:prstGeom>
          <a:noFill/>
        </p:spPr>
        <p:txBody>
          <a:bodyPr wrap="square" rtlCol="0" anchor="ctr">
            <a:spAutoFit/>
          </a:bodyPr>
          <a:lstStyle/>
          <a:p>
            <a:pPr algn="ctr"/>
            <a:r>
              <a:rPr lang="en-BE" sz="1000" dirty="0">
                <a:cs typeface="Arial" panose="020B0604020202020204" pitchFamily="34" charset="0"/>
              </a:rPr>
              <a:t>OOH</a:t>
            </a:r>
            <a:endParaRPr lang="en-US" sz="1000" dirty="0">
              <a:cs typeface="Arial" panose="020B0604020202020204" pitchFamily="34" charset="0"/>
            </a:endParaRPr>
          </a:p>
        </p:txBody>
      </p:sp>
      <p:sp>
        <p:nvSpPr>
          <p:cNvPr id="33" name="ZoneTexte 25">
            <a:extLst>
              <a:ext uri="{FF2B5EF4-FFF2-40B4-BE49-F238E27FC236}">
                <a16:creationId xmlns:a16="http://schemas.microsoft.com/office/drawing/2014/main" id="{3AD5D9D3-247C-4281-8371-A8DE9126C823}"/>
              </a:ext>
            </a:extLst>
          </p:cNvPr>
          <p:cNvSpPr txBox="1"/>
          <p:nvPr/>
        </p:nvSpPr>
        <p:spPr>
          <a:xfrm>
            <a:off x="6095159" y="4338833"/>
            <a:ext cx="1332000" cy="246221"/>
          </a:xfrm>
          <a:prstGeom prst="rect">
            <a:avLst/>
          </a:prstGeom>
          <a:noFill/>
        </p:spPr>
        <p:txBody>
          <a:bodyPr wrap="square" rtlCol="0" anchor="ctr">
            <a:spAutoFit/>
          </a:bodyPr>
          <a:lstStyle/>
          <a:p>
            <a:pPr algn="ctr"/>
            <a:r>
              <a:rPr lang="en-BE" sz="1000" dirty="0">
                <a:cs typeface="Arial" panose="020B0604020202020204" pitchFamily="34" charset="0"/>
              </a:rPr>
              <a:t>Social/VOL</a:t>
            </a:r>
            <a:endParaRPr lang="en-US" sz="1000" dirty="0">
              <a:cs typeface="Arial" panose="020B0604020202020204" pitchFamily="34" charset="0"/>
            </a:endParaRPr>
          </a:p>
        </p:txBody>
      </p:sp>
      <p:sp>
        <p:nvSpPr>
          <p:cNvPr id="34" name="ZoneTexte 25">
            <a:extLst>
              <a:ext uri="{FF2B5EF4-FFF2-40B4-BE49-F238E27FC236}">
                <a16:creationId xmlns:a16="http://schemas.microsoft.com/office/drawing/2014/main" id="{12F81E28-7B87-455A-BDF7-8EF8FB442E17}"/>
              </a:ext>
            </a:extLst>
          </p:cNvPr>
          <p:cNvSpPr txBox="1"/>
          <p:nvPr/>
        </p:nvSpPr>
        <p:spPr>
          <a:xfrm>
            <a:off x="1058106" y="4261889"/>
            <a:ext cx="1332000" cy="400110"/>
          </a:xfrm>
          <a:prstGeom prst="rect">
            <a:avLst/>
          </a:prstGeom>
          <a:noFill/>
        </p:spPr>
        <p:txBody>
          <a:bodyPr wrap="square" rtlCol="0" anchor="ctr">
            <a:spAutoFit/>
          </a:bodyPr>
          <a:lstStyle/>
          <a:p>
            <a:pPr algn="ctr"/>
            <a:r>
              <a:rPr lang="en-BE" sz="1000" b="1" dirty="0">
                <a:solidFill>
                  <a:schemeClr val="bg2"/>
                </a:solidFill>
                <a:cs typeface="Arial" panose="020B0604020202020204" pitchFamily="34" charset="0"/>
              </a:rPr>
              <a:t>Premium cosmetics</a:t>
            </a:r>
            <a:endParaRPr lang="en-US" sz="1000" b="1" dirty="0">
              <a:solidFill>
                <a:schemeClr val="bg2"/>
              </a:solidFill>
              <a:cs typeface="Arial" panose="020B0604020202020204" pitchFamily="34" charset="0"/>
            </a:endParaRPr>
          </a:p>
        </p:txBody>
      </p:sp>
      <p:sp>
        <p:nvSpPr>
          <p:cNvPr id="35" name="Oval 34">
            <a:extLst>
              <a:ext uri="{FF2B5EF4-FFF2-40B4-BE49-F238E27FC236}">
                <a16:creationId xmlns:a16="http://schemas.microsoft.com/office/drawing/2014/main" id="{84A29547-752C-4F9F-BA9F-8A84216DC7CF}"/>
              </a:ext>
            </a:extLst>
          </p:cNvPr>
          <p:cNvSpPr/>
          <p:nvPr/>
        </p:nvSpPr>
        <p:spPr>
          <a:xfrm>
            <a:off x="3051171" y="4308328"/>
            <a:ext cx="324853" cy="3248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BE" b="1" dirty="0">
                <a:solidFill>
                  <a:schemeClr val="bg2"/>
                </a:solidFill>
              </a:rPr>
              <a:t>+</a:t>
            </a:r>
          </a:p>
        </p:txBody>
      </p:sp>
      <p:sp>
        <p:nvSpPr>
          <p:cNvPr id="42" name="Rectangle 41">
            <a:extLst>
              <a:ext uri="{FF2B5EF4-FFF2-40B4-BE49-F238E27FC236}">
                <a16:creationId xmlns:a16="http://schemas.microsoft.com/office/drawing/2014/main" id="{0D6E721A-F8DC-4405-97F5-8832064FB868}"/>
              </a:ext>
            </a:extLst>
          </p:cNvPr>
          <p:cNvSpPr/>
          <p:nvPr/>
        </p:nvSpPr>
        <p:spPr>
          <a:xfrm>
            <a:off x="433137" y="4772546"/>
            <a:ext cx="7892716" cy="433136"/>
          </a:xfrm>
          <a:prstGeom prst="rect">
            <a:avLst/>
          </a:prstGeom>
          <a:gradFill flip="none" rotWithShape="1">
            <a:gsLst>
              <a:gs pos="0">
                <a:schemeClr val="accent1">
                  <a:shade val="30000"/>
                  <a:satMod val="115000"/>
                  <a:alpha val="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3" name="ZoneTexte 25">
            <a:extLst>
              <a:ext uri="{FF2B5EF4-FFF2-40B4-BE49-F238E27FC236}">
                <a16:creationId xmlns:a16="http://schemas.microsoft.com/office/drawing/2014/main" id="{3FD6FC1A-1674-4CF9-9B15-054AF2CFCBFF}"/>
              </a:ext>
            </a:extLst>
          </p:cNvPr>
          <p:cNvSpPr txBox="1"/>
          <p:nvPr/>
        </p:nvSpPr>
        <p:spPr>
          <a:xfrm>
            <a:off x="3015075" y="4866003"/>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44" name="ZoneTexte 25">
            <a:extLst>
              <a:ext uri="{FF2B5EF4-FFF2-40B4-BE49-F238E27FC236}">
                <a16:creationId xmlns:a16="http://schemas.microsoft.com/office/drawing/2014/main" id="{75ADE772-A7D1-4D81-860F-F5BC84F62D02}"/>
              </a:ext>
            </a:extLst>
          </p:cNvPr>
          <p:cNvSpPr txBox="1"/>
          <p:nvPr/>
        </p:nvSpPr>
        <p:spPr>
          <a:xfrm>
            <a:off x="4555117" y="4866003"/>
            <a:ext cx="1332000" cy="246221"/>
          </a:xfrm>
          <a:prstGeom prst="rect">
            <a:avLst/>
          </a:prstGeom>
          <a:noFill/>
        </p:spPr>
        <p:txBody>
          <a:bodyPr wrap="square" rtlCol="0" anchor="ctr">
            <a:spAutoFit/>
          </a:bodyPr>
          <a:lstStyle/>
          <a:p>
            <a:pPr algn="ctr"/>
            <a:r>
              <a:rPr lang="en-BE" sz="1000" dirty="0">
                <a:cs typeface="Arial" panose="020B0604020202020204" pitchFamily="34" charset="0"/>
              </a:rPr>
              <a:t>Display</a:t>
            </a:r>
            <a:endParaRPr lang="en-US" sz="1000" dirty="0">
              <a:cs typeface="Arial" panose="020B0604020202020204" pitchFamily="34" charset="0"/>
            </a:endParaRPr>
          </a:p>
        </p:txBody>
      </p:sp>
      <p:sp>
        <p:nvSpPr>
          <p:cNvPr id="45" name="ZoneTexte 25">
            <a:extLst>
              <a:ext uri="{FF2B5EF4-FFF2-40B4-BE49-F238E27FC236}">
                <a16:creationId xmlns:a16="http://schemas.microsoft.com/office/drawing/2014/main" id="{FA27CCA4-4DF4-475C-9438-6FFAC2AC057F}"/>
              </a:ext>
            </a:extLst>
          </p:cNvPr>
          <p:cNvSpPr txBox="1"/>
          <p:nvPr/>
        </p:nvSpPr>
        <p:spPr>
          <a:xfrm>
            <a:off x="6095159" y="4866003"/>
            <a:ext cx="1332000" cy="246221"/>
          </a:xfrm>
          <a:prstGeom prst="rect">
            <a:avLst/>
          </a:prstGeom>
          <a:noFill/>
        </p:spPr>
        <p:txBody>
          <a:bodyPr wrap="square" rtlCol="0" anchor="ctr">
            <a:spAutoFit/>
          </a:bodyPr>
          <a:lstStyle/>
          <a:p>
            <a:pPr algn="ctr"/>
            <a:r>
              <a:rPr lang="en-BE" sz="1000" dirty="0">
                <a:cs typeface="Arial" panose="020B0604020202020204" pitchFamily="34" charset="0"/>
              </a:rPr>
              <a:t>VOL</a:t>
            </a:r>
            <a:endParaRPr lang="en-US" sz="1000" dirty="0">
              <a:cs typeface="Arial" panose="020B0604020202020204" pitchFamily="34" charset="0"/>
            </a:endParaRPr>
          </a:p>
        </p:txBody>
      </p:sp>
      <p:sp>
        <p:nvSpPr>
          <p:cNvPr id="46" name="ZoneTexte 25">
            <a:extLst>
              <a:ext uri="{FF2B5EF4-FFF2-40B4-BE49-F238E27FC236}">
                <a16:creationId xmlns:a16="http://schemas.microsoft.com/office/drawing/2014/main" id="{F6279261-C832-494B-93A1-A33B82EDB428}"/>
              </a:ext>
            </a:extLst>
          </p:cNvPr>
          <p:cNvSpPr txBox="1"/>
          <p:nvPr/>
        </p:nvSpPr>
        <p:spPr>
          <a:xfrm>
            <a:off x="1058106" y="4866003"/>
            <a:ext cx="1332000" cy="246221"/>
          </a:xfrm>
          <a:prstGeom prst="rect">
            <a:avLst/>
          </a:prstGeom>
          <a:noFill/>
        </p:spPr>
        <p:txBody>
          <a:bodyPr wrap="square" rtlCol="0" anchor="ctr">
            <a:spAutoFit/>
          </a:bodyPr>
          <a:lstStyle/>
          <a:p>
            <a:pPr algn="ctr"/>
            <a:r>
              <a:rPr lang="en-BE" sz="1000" b="1" dirty="0">
                <a:solidFill>
                  <a:schemeClr val="bg2"/>
                </a:solidFill>
                <a:cs typeface="Arial" panose="020B0604020202020204" pitchFamily="34" charset="0"/>
              </a:rPr>
              <a:t>PGC</a:t>
            </a:r>
            <a:endParaRPr lang="en-US" sz="1000" b="1" dirty="0">
              <a:solidFill>
                <a:schemeClr val="bg2"/>
              </a:solidFill>
              <a:cs typeface="Arial" panose="020B0604020202020204" pitchFamily="34" charset="0"/>
            </a:endParaRPr>
          </a:p>
        </p:txBody>
      </p:sp>
      <p:sp>
        <p:nvSpPr>
          <p:cNvPr id="47" name="Oval 46">
            <a:extLst>
              <a:ext uri="{FF2B5EF4-FFF2-40B4-BE49-F238E27FC236}">
                <a16:creationId xmlns:a16="http://schemas.microsoft.com/office/drawing/2014/main" id="{0C864468-FCC9-4E35-AF7A-29B3341FFEBF}"/>
              </a:ext>
            </a:extLst>
          </p:cNvPr>
          <p:cNvSpPr/>
          <p:nvPr/>
        </p:nvSpPr>
        <p:spPr>
          <a:xfrm>
            <a:off x="3051171" y="4835498"/>
            <a:ext cx="324853" cy="3248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BE" b="1" dirty="0">
                <a:solidFill>
                  <a:schemeClr val="bg2"/>
                </a:solidFill>
              </a:rPr>
              <a:t>+</a:t>
            </a:r>
          </a:p>
        </p:txBody>
      </p:sp>
      <p:sp>
        <p:nvSpPr>
          <p:cNvPr id="48" name="Rectangle 47">
            <a:extLst>
              <a:ext uri="{FF2B5EF4-FFF2-40B4-BE49-F238E27FC236}">
                <a16:creationId xmlns:a16="http://schemas.microsoft.com/office/drawing/2014/main" id="{F23F810B-2851-42AE-8A54-5815457CB156}"/>
              </a:ext>
            </a:extLst>
          </p:cNvPr>
          <p:cNvSpPr/>
          <p:nvPr/>
        </p:nvSpPr>
        <p:spPr>
          <a:xfrm>
            <a:off x="433137" y="5312260"/>
            <a:ext cx="7892716" cy="433136"/>
          </a:xfrm>
          <a:prstGeom prst="rect">
            <a:avLst/>
          </a:prstGeom>
          <a:gradFill flip="none" rotWithShape="1">
            <a:gsLst>
              <a:gs pos="0">
                <a:schemeClr val="accent1">
                  <a:shade val="30000"/>
                  <a:satMod val="115000"/>
                  <a:alpha val="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9" name="ZoneTexte 25">
            <a:extLst>
              <a:ext uri="{FF2B5EF4-FFF2-40B4-BE49-F238E27FC236}">
                <a16:creationId xmlns:a16="http://schemas.microsoft.com/office/drawing/2014/main" id="{F58F458D-4676-4E33-9788-2657BAAB5F11}"/>
              </a:ext>
            </a:extLst>
          </p:cNvPr>
          <p:cNvSpPr txBox="1"/>
          <p:nvPr/>
        </p:nvSpPr>
        <p:spPr>
          <a:xfrm>
            <a:off x="3015075" y="5405717"/>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50" name="ZoneTexte 25">
            <a:extLst>
              <a:ext uri="{FF2B5EF4-FFF2-40B4-BE49-F238E27FC236}">
                <a16:creationId xmlns:a16="http://schemas.microsoft.com/office/drawing/2014/main" id="{C0E57997-4C47-4AF2-99A5-ACF0DC236CAC}"/>
              </a:ext>
            </a:extLst>
          </p:cNvPr>
          <p:cNvSpPr txBox="1"/>
          <p:nvPr/>
        </p:nvSpPr>
        <p:spPr>
          <a:xfrm>
            <a:off x="4555117" y="5405717"/>
            <a:ext cx="1332000" cy="246221"/>
          </a:xfrm>
          <a:prstGeom prst="rect">
            <a:avLst/>
          </a:prstGeom>
          <a:noFill/>
        </p:spPr>
        <p:txBody>
          <a:bodyPr wrap="square" rtlCol="0" anchor="ctr">
            <a:spAutoFit/>
          </a:bodyPr>
          <a:lstStyle/>
          <a:p>
            <a:pPr algn="ctr"/>
            <a:r>
              <a:rPr lang="en-BE" sz="1000" dirty="0">
                <a:cs typeface="Arial" panose="020B0604020202020204" pitchFamily="34" charset="0"/>
              </a:rPr>
              <a:t>OOH</a:t>
            </a:r>
            <a:endParaRPr lang="en-US" sz="1000" dirty="0">
              <a:cs typeface="Arial" panose="020B0604020202020204" pitchFamily="34" charset="0"/>
            </a:endParaRPr>
          </a:p>
        </p:txBody>
      </p:sp>
      <p:sp>
        <p:nvSpPr>
          <p:cNvPr id="51" name="ZoneTexte 25">
            <a:extLst>
              <a:ext uri="{FF2B5EF4-FFF2-40B4-BE49-F238E27FC236}">
                <a16:creationId xmlns:a16="http://schemas.microsoft.com/office/drawing/2014/main" id="{5298AF52-CB40-45F0-9648-B16F9C2D2625}"/>
              </a:ext>
            </a:extLst>
          </p:cNvPr>
          <p:cNvSpPr txBox="1"/>
          <p:nvPr/>
        </p:nvSpPr>
        <p:spPr>
          <a:xfrm>
            <a:off x="6095159" y="5405717"/>
            <a:ext cx="1332000" cy="246221"/>
          </a:xfrm>
          <a:prstGeom prst="rect">
            <a:avLst/>
          </a:prstGeom>
          <a:noFill/>
        </p:spPr>
        <p:txBody>
          <a:bodyPr wrap="square" rtlCol="0" anchor="ctr">
            <a:spAutoFit/>
          </a:bodyPr>
          <a:lstStyle/>
          <a:p>
            <a:pPr algn="ctr"/>
            <a:r>
              <a:rPr lang="en-BE" sz="1000" dirty="0">
                <a:cs typeface="Arial" panose="020B0604020202020204" pitchFamily="34" charset="0"/>
              </a:rPr>
              <a:t>Radio</a:t>
            </a:r>
            <a:endParaRPr lang="en-US" sz="1000" dirty="0">
              <a:cs typeface="Arial" panose="020B0604020202020204" pitchFamily="34" charset="0"/>
            </a:endParaRPr>
          </a:p>
        </p:txBody>
      </p:sp>
      <p:sp>
        <p:nvSpPr>
          <p:cNvPr id="52" name="ZoneTexte 25">
            <a:extLst>
              <a:ext uri="{FF2B5EF4-FFF2-40B4-BE49-F238E27FC236}">
                <a16:creationId xmlns:a16="http://schemas.microsoft.com/office/drawing/2014/main" id="{7ED7B9D5-28FC-42D6-9710-EB0E470A3CD9}"/>
              </a:ext>
            </a:extLst>
          </p:cNvPr>
          <p:cNvSpPr txBox="1"/>
          <p:nvPr/>
        </p:nvSpPr>
        <p:spPr>
          <a:xfrm>
            <a:off x="1058106" y="5405717"/>
            <a:ext cx="1332000" cy="246221"/>
          </a:xfrm>
          <a:prstGeom prst="rect">
            <a:avLst/>
          </a:prstGeom>
          <a:noFill/>
        </p:spPr>
        <p:txBody>
          <a:bodyPr wrap="square" rtlCol="0" anchor="ctr">
            <a:spAutoFit/>
          </a:bodyPr>
          <a:lstStyle/>
          <a:p>
            <a:pPr algn="ctr"/>
            <a:r>
              <a:rPr lang="en-BE" sz="1000" b="1" dirty="0">
                <a:solidFill>
                  <a:schemeClr val="bg2"/>
                </a:solidFill>
                <a:cs typeface="Arial" panose="020B0604020202020204" pitchFamily="34" charset="0"/>
              </a:rPr>
              <a:t>Food retail</a:t>
            </a:r>
            <a:endParaRPr lang="en-US" sz="1000" b="1" dirty="0">
              <a:solidFill>
                <a:schemeClr val="bg2"/>
              </a:solidFill>
              <a:cs typeface="Arial" panose="020B0604020202020204" pitchFamily="34" charset="0"/>
            </a:endParaRPr>
          </a:p>
        </p:txBody>
      </p:sp>
      <p:sp>
        <p:nvSpPr>
          <p:cNvPr id="53" name="Oval 52">
            <a:extLst>
              <a:ext uri="{FF2B5EF4-FFF2-40B4-BE49-F238E27FC236}">
                <a16:creationId xmlns:a16="http://schemas.microsoft.com/office/drawing/2014/main" id="{B103D45C-13FF-4561-8E37-3F1AA86A6078}"/>
              </a:ext>
            </a:extLst>
          </p:cNvPr>
          <p:cNvSpPr/>
          <p:nvPr/>
        </p:nvSpPr>
        <p:spPr>
          <a:xfrm>
            <a:off x="3051171" y="5375212"/>
            <a:ext cx="324853" cy="3248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BE" b="1" dirty="0">
                <a:solidFill>
                  <a:schemeClr val="bg2"/>
                </a:solidFill>
              </a:rPr>
              <a:t>+</a:t>
            </a:r>
          </a:p>
        </p:txBody>
      </p:sp>
      <p:pic>
        <p:nvPicPr>
          <p:cNvPr id="7" name="Picture 6">
            <a:extLst>
              <a:ext uri="{FF2B5EF4-FFF2-40B4-BE49-F238E27FC236}">
                <a16:creationId xmlns:a16="http://schemas.microsoft.com/office/drawing/2014/main" id="{2E15BBF7-A2CE-416D-B602-8BC6A3FA79F2}"/>
              </a:ext>
            </a:extLst>
          </p:cNvPr>
          <p:cNvPicPr>
            <a:picLocks noChangeAspect="1"/>
          </p:cNvPicPr>
          <p:nvPr/>
        </p:nvPicPr>
        <p:blipFill rotWithShape="1">
          <a:blip r:embed="rId2">
            <a:extLst>
              <a:ext uri="{28A0092B-C50C-407E-A947-70E740481C1C}">
                <a14:useLocalDpi xmlns:a14="http://schemas.microsoft.com/office/drawing/2010/main" val="0"/>
              </a:ext>
            </a:extLst>
          </a:blip>
          <a:srcRect r="727" b="25446"/>
          <a:stretch/>
        </p:blipFill>
        <p:spPr>
          <a:xfrm>
            <a:off x="629879" y="3176779"/>
            <a:ext cx="537184" cy="403423"/>
          </a:xfrm>
          <a:prstGeom prst="rect">
            <a:avLst/>
          </a:prstGeom>
        </p:spPr>
      </p:pic>
      <p:pic>
        <p:nvPicPr>
          <p:cNvPr id="9" name="Picture 8">
            <a:extLst>
              <a:ext uri="{FF2B5EF4-FFF2-40B4-BE49-F238E27FC236}">
                <a16:creationId xmlns:a16="http://schemas.microsoft.com/office/drawing/2014/main" id="{8F39BEF8-115A-4D3F-8836-9C8849327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45" y="3751825"/>
            <a:ext cx="324853" cy="324853"/>
          </a:xfrm>
          <a:prstGeom prst="rect">
            <a:avLst/>
          </a:prstGeom>
        </p:spPr>
      </p:pic>
      <p:pic>
        <p:nvPicPr>
          <p:cNvPr id="54" name="Picture 53">
            <a:extLst>
              <a:ext uri="{FF2B5EF4-FFF2-40B4-BE49-F238E27FC236}">
                <a16:creationId xmlns:a16="http://schemas.microsoft.com/office/drawing/2014/main" id="{B88781D7-B091-4D66-AD78-7D9352FE2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53" y="4279355"/>
            <a:ext cx="343088" cy="343088"/>
          </a:xfrm>
          <a:prstGeom prst="rect">
            <a:avLst/>
          </a:prstGeom>
        </p:spPr>
      </p:pic>
      <p:pic>
        <p:nvPicPr>
          <p:cNvPr id="56" name="Picture 55">
            <a:extLst>
              <a:ext uri="{FF2B5EF4-FFF2-40B4-BE49-F238E27FC236}">
                <a16:creationId xmlns:a16="http://schemas.microsoft.com/office/drawing/2014/main" id="{82191C60-7566-49CA-AC45-E324DA17C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45" y="4816960"/>
            <a:ext cx="343260" cy="343260"/>
          </a:xfrm>
          <a:prstGeom prst="rect">
            <a:avLst/>
          </a:prstGeom>
        </p:spPr>
      </p:pic>
      <p:pic>
        <p:nvPicPr>
          <p:cNvPr id="58" name="Picture 57">
            <a:extLst>
              <a:ext uri="{FF2B5EF4-FFF2-40B4-BE49-F238E27FC236}">
                <a16:creationId xmlns:a16="http://schemas.microsoft.com/office/drawing/2014/main" id="{721ABD7B-2C8A-47D9-AFEA-B55D50611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62" y="5345214"/>
            <a:ext cx="367226" cy="367226"/>
          </a:xfrm>
          <a:prstGeom prst="rect">
            <a:avLst/>
          </a:prstGeom>
        </p:spPr>
      </p:pic>
      <p:pic>
        <p:nvPicPr>
          <p:cNvPr id="68" name="Picture 67">
            <a:extLst>
              <a:ext uri="{FF2B5EF4-FFF2-40B4-BE49-F238E27FC236}">
                <a16:creationId xmlns:a16="http://schemas.microsoft.com/office/drawing/2014/main" id="{32142947-4969-4D70-AAF8-37E6C2F37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148" y="3243118"/>
            <a:ext cx="312544" cy="312544"/>
          </a:xfrm>
          <a:prstGeom prst="rect">
            <a:avLst/>
          </a:prstGeom>
        </p:spPr>
      </p:pic>
      <p:pic>
        <p:nvPicPr>
          <p:cNvPr id="69" name="Picture 68">
            <a:extLst>
              <a:ext uri="{FF2B5EF4-FFF2-40B4-BE49-F238E27FC236}">
                <a16:creationId xmlns:a16="http://schemas.microsoft.com/office/drawing/2014/main" id="{834DA8FD-7D53-4B88-95C1-D6AEF277CA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148" y="3773505"/>
            <a:ext cx="312544" cy="312544"/>
          </a:xfrm>
          <a:prstGeom prst="rect">
            <a:avLst/>
          </a:prstGeom>
        </p:spPr>
      </p:pic>
      <p:pic>
        <p:nvPicPr>
          <p:cNvPr id="70" name="Picture 69">
            <a:extLst>
              <a:ext uri="{FF2B5EF4-FFF2-40B4-BE49-F238E27FC236}">
                <a16:creationId xmlns:a16="http://schemas.microsoft.com/office/drawing/2014/main" id="{ADB3C5B1-FD01-4A05-8107-9D38F07F00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148" y="4302131"/>
            <a:ext cx="312544" cy="312544"/>
          </a:xfrm>
          <a:prstGeom prst="rect">
            <a:avLst/>
          </a:prstGeom>
        </p:spPr>
      </p:pic>
      <p:pic>
        <p:nvPicPr>
          <p:cNvPr id="71" name="Picture 70">
            <a:extLst>
              <a:ext uri="{FF2B5EF4-FFF2-40B4-BE49-F238E27FC236}">
                <a16:creationId xmlns:a16="http://schemas.microsoft.com/office/drawing/2014/main" id="{5101D019-719F-4F5A-8448-A0FCDF459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148" y="4841652"/>
            <a:ext cx="312544" cy="312544"/>
          </a:xfrm>
          <a:prstGeom prst="rect">
            <a:avLst/>
          </a:prstGeom>
        </p:spPr>
      </p:pic>
      <p:pic>
        <p:nvPicPr>
          <p:cNvPr id="72" name="Picture 71">
            <a:extLst>
              <a:ext uri="{FF2B5EF4-FFF2-40B4-BE49-F238E27FC236}">
                <a16:creationId xmlns:a16="http://schemas.microsoft.com/office/drawing/2014/main" id="{80040125-9B8F-42FB-8660-8F281F6196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8148" y="5381366"/>
            <a:ext cx="312544" cy="312544"/>
          </a:xfrm>
          <a:prstGeom prst="rect">
            <a:avLst/>
          </a:prstGeom>
        </p:spPr>
      </p:pic>
      <p:sp>
        <p:nvSpPr>
          <p:cNvPr id="73" name="Right Bracket 72">
            <a:extLst>
              <a:ext uri="{FF2B5EF4-FFF2-40B4-BE49-F238E27FC236}">
                <a16:creationId xmlns:a16="http://schemas.microsoft.com/office/drawing/2014/main" id="{3AF03E8A-4BD6-4034-AC6A-8933EFE7F809}"/>
              </a:ext>
            </a:extLst>
          </p:cNvPr>
          <p:cNvSpPr/>
          <p:nvPr/>
        </p:nvSpPr>
        <p:spPr>
          <a:xfrm>
            <a:off x="7629545" y="3301410"/>
            <a:ext cx="732404" cy="2249905"/>
          </a:xfrm>
          <a:prstGeom prst="rightBracket">
            <a:avLst>
              <a:gd name="adj" fmla="val 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74" name="Text Placeholder 2">
            <a:extLst>
              <a:ext uri="{FF2B5EF4-FFF2-40B4-BE49-F238E27FC236}">
                <a16:creationId xmlns:a16="http://schemas.microsoft.com/office/drawing/2014/main" id="{BA67CD25-E1FA-426F-890F-339D46679954}"/>
              </a:ext>
            </a:extLst>
          </p:cNvPr>
          <p:cNvSpPr txBox="1">
            <a:spLocks/>
          </p:cNvSpPr>
          <p:nvPr/>
        </p:nvSpPr>
        <p:spPr>
          <a:xfrm>
            <a:off x="8562977" y="3301410"/>
            <a:ext cx="3295649" cy="2249905"/>
          </a:xfrm>
          <a:prstGeom prst="rect">
            <a:avLst/>
          </a:prstGeom>
          <a:no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fr-BE" sz="1800" b="1" dirty="0">
                <a:solidFill>
                  <a:schemeClr val="accent1"/>
                </a:solidFill>
              </a:rPr>
              <a:t>+</a:t>
            </a:r>
            <a:r>
              <a:rPr lang="en-BE" sz="1800" b="1" dirty="0">
                <a:solidFill>
                  <a:schemeClr val="accent1"/>
                </a:solidFill>
              </a:rPr>
              <a:t>15% to + 40% overperformance of ROI</a:t>
            </a:r>
          </a:p>
          <a:p>
            <a:pPr marL="0" indent="0">
              <a:spcAft>
                <a:spcPts val="1200"/>
              </a:spcAft>
              <a:buNone/>
            </a:pPr>
            <a:r>
              <a:rPr lang="en-BE" sz="1800" b="1" dirty="0">
                <a:solidFill>
                  <a:schemeClr val="accent1"/>
                </a:solidFill>
              </a:rPr>
              <a:t>TV’s ROI reaches 6.1€</a:t>
            </a:r>
            <a:r>
              <a:rPr lang="en-GB" sz="1800" b="1" dirty="0">
                <a:solidFill>
                  <a:schemeClr val="accent1"/>
                </a:solidFill>
              </a:rPr>
              <a:t> </a:t>
            </a:r>
            <a:br>
              <a:rPr lang="en-GB" sz="1800" b="1" dirty="0">
                <a:solidFill>
                  <a:schemeClr val="accent1"/>
                </a:solidFill>
              </a:rPr>
            </a:br>
            <a:r>
              <a:rPr lang="en-GB" sz="1800" b="1" dirty="0">
                <a:solidFill>
                  <a:schemeClr val="accent1"/>
                </a:solidFill>
              </a:rPr>
              <a:t>(for every € invested) </a:t>
            </a:r>
            <a:r>
              <a:rPr lang="en-BE" sz="1800" b="1" dirty="0">
                <a:solidFill>
                  <a:schemeClr val="accent1"/>
                </a:solidFill>
              </a:rPr>
              <a:t>for </a:t>
            </a:r>
            <a:br>
              <a:rPr lang="en-GB" sz="1800" b="1" dirty="0">
                <a:solidFill>
                  <a:schemeClr val="accent1"/>
                </a:solidFill>
              </a:rPr>
            </a:br>
            <a:r>
              <a:rPr lang="en-BE" sz="1800" b="1" dirty="0">
                <a:solidFill>
                  <a:schemeClr val="accent1"/>
                </a:solidFill>
              </a:rPr>
              <a:t>all included sectors</a:t>
            </a:r>
          </a:p>
          <a:p>
            <a:pPr marL="0" indent="0">
              <a:buNone/>
            </a:pPr>
            <a:r>
              <a:rPr lang="en-BE" sz="1000" b="1" dirty="0">
                <a:solidFill>
                  <a:schemeClr val="tx1">
                    <a:lumMod val="50000"/>
                    <a:lumOff val="50000"/>
                  </a:schemeClr>
                </a:solidFill>
              </a:rPr>
              <a:t>Synergy: </a:t>
            </a:r>
            <a:br>
              <a:rPr lang="en-BE" sz="1000" dirty="0">
                <a:solidFill>
                  <a:schemeClr val="tx1">
                    <a:lumMod val="50000"/>
                    <a:lumOff val="50000"/>
                  </a:schemeClr>
                </a:solidFill>
              </a:rPr>
            </a:br>
            <a:r>
              <a:rPr lang="en-BE" sz="1000" dirty="0">
                <a:solidFill>
                  <a:schemeClr val="tx1">
                    <a:lumMod val="50000"/>
                    <a:lumOff val="50000"/>
                  </a:schemeClr>
                </a:solidFill>
              </a:rPr>
              <a:t>measure of how activating TV increases efficiency on other media sales</a:t>
            </a:r>
          </a:p>
        </p:txBody>
      </p:sp>
      <p:sp>
        <p:nvSpPr>
          <p:cNvPr id="59" name="Text Placeholder 1">
            <a:extLst>
              <a:ext uri="{FF2B5EF4-FFF2-40B4-BE49-F238E27FC236}">
                <a16:creationId xmlns:a16="http://schemas.microsoft.com/office/drawing/2014/main" id="{3E1E793B-4102-4E07-AF3D-F308F9C0305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creates strong synergies with other media </a:t>
            </a:r>
            <a:br>
              <a:rPr lang="en-BE" dirty="0"/>
            </a:br>
            <a:r>
              <a:rPr lang="en-GB" dirty="0"/>
              <a:t>that boost impact on sales</a:t>
            </a:r>
            <a:endParaRPr lang="en-BE" b="0" dirty="0"/>
          </a:p>
        </p:txBody>
      </p:sp>
      <p:sp>
        <p:nvSpPr>
          <p:cNvPr id="60" name="Text Placeholder 2">
            <a:extLst>
              <a:ext uri="{FF2B5EF4-FFF2-40B4-BE49-F238E27FC236}">
                <a16:creationId xmlns:a16="http://schemas.microsoft.com/office/drawing/2014/main" id="{DB5A36AD-9D23-4D19-A493-B3FF6054BB8D}"/>
              </a:ext>
            </a:extLst>
          </p:cNvPr>
          <p:cNvSpPr txBox="1">
            <a:spLocks/>
          </p:cNvSpPr>
          <p:nvPr/>
        </p:nvSpPr>
        <p:spPr>
          <a:xfrm>
            <a:off x="342899" y="2764912"/>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b="1" dirty="0"/>
              <a:t>Matrix of synergies offered by TV in the 5 sectors</a:t>
            </a:r>
          </a:p>
        </p:txBody>
      </p:sp>
      <p:pic>
        <p:nvPicPr>
          <p:cNvPr id="55" name="Picture 54">
            <a:extLst>
              <a:ext uri="{FF2B5EF4-FFF2-40B4-BE49-F238E27FC236}">
                <a16:creationId xmlns:a16="http://schemas.microsoft.com/office/drawing/2014/main" id="{F07B0484-4F2F-4ADC-BA24-7671FCD5B19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57" name="ZoneTexte 25">
            <a:extLst>
              <a:ext uri="{FF2B5EF4-FFF2-40B4-BE49-F238E27FC236}">
                <a16:creationId xmlns:a16="http://schemas.microsoft.com/office/drawing/2014/main" id="{89A59A71-239E-4CA6-BC8C-9D5462CEAC7C}"/>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How to boost a brand’s recovery with </a:t>
            </a:r>
            <a:r>
              <a:rPr lang="en-BE" sz="1000" i="1" dirty="0">
                <a:solidFill>
                  <a:schemeClr val="tx1">
                    <a:lumMod val="50000"/>
                    <a:lumOff val="50000"/>
                  </a:schemeClr>
                </a:solidFill>
                <a:cs typeface="Arial" panose="020B0604020202020204" pitchFamily="34" charset="0"/>
              </a:rPr>
              <a:t>TV</a:t>
            </a:r>
            <a:r>
              <a:rPr lang="en-GB" sz="1000" i="1" dirty="0">
                <a:solidFill>
                  <a:schemeClr val="tx1">
                    <a:lumMod val="50000"/>
                    <a:lumOff val="50000"/>
                  </a:schemeClr>
                </a:solidFill>
                <a:cs typeface="Arial" panose="020B0604020202020204" pitchFamily="34" charset="0"/>
              </a:rPr>
              <a:t> advertising?</a:t>
            </a:r>
            <a:r>
              <a:rPr lang="en-BE" sz="1000" i="1" dirty="0">
                <a:solidFill>
                  <a:schemeClr val="tx1">
                    <a:lumMod val="50000"/>
                    <a:lumOff val="50000"/>
                  </a:schemeClr>
                </a:solidFill>
                <a:cs typeface="Arial" panose="020B0604020202020204" pitchFamily="34" charset="0"/>
              </a:rPr>
              <a:t>, SNPTV/Ekimetrics, 2020</a:t>
            </a:r>
            <a:endParaRPr lang="en-US" sz="1000" i="1"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03569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251508"/>
            <a:ext cx="9117419"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strengthens Facebook but not vice versa</a:t>
            </a:r>
            <a:endParaRPr lang="en-BE" b="0" dirty="0"/>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40001" y="2132509"/>
            <a:ext cx="2520000" cy="3631398"/>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800" dirty="0"/>
              <a:t>While video ads work on every platform, </a:t>
            </a:r>
            <a:r>
              <a:rPr lang="en-GB" sz="1800" b="1" dirty="0">
                <a:solidFill>
                  <a:schemeClr val="accent1"/>
                </a:solidFill>
              </a:rPr>
              <a:t>linear TV brings the highest impact on results</a:t>
            </a:r>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285980" y="2132506"/>
            <a:ext cx="2520000" cy="3631397"/>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800" b="1" dirty="0">
                <a:solidFill>
                  <a:schemeClr val="accent1"/>
                </a:solidFill>
              </a:rPr>
              <a:t>TV strengthens Facebook but not vice versa: </a:t>
            </a:r>
            <a:br>
              <a:rPr lang="en-GB" sz="1800" b="1" dirty="0">
                <a:solidFill>
                  <a:schemeClr val="accent1"/>
                </a:solidFill>
              </a:rPr>
            </a:br>
            <a:r>
              <a:rPr lang="en-GB" sz="1800" dirty="0"/>
              <a:t>ads on digital platforms benefit from a combination with linear TV campaigns</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31959" y="2132507"/>
            <a:ext cx="2520000" cy="363139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800" b="1" dirty="0">
                <a:solidFill>
                  <a:schemeClr val="accent1"/>
                </a:solidFill>
              </a:rPr>
              <a:t>Corner placements and bumper ads are the most effective ad placements</a:t>
            </a:r>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251508"/>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t>MEDIENÄQUIVALENZSTUDIE 1 UND 2</a:t>
            </a:r>
          </a:p>
          <a:p>
            <a:pPr marL="0" indent="0">
              <a:buNone/>
            </a:pPr>
            <a:r>
              <a:rPr lang="en-GB" sz="1050" b="1" dirty="0"/>
              <a:t>Year of publication</a:t>
            </a:r>
            <a:r>
              <a:rPr lang="en-BE" sz="1050" b="1" dirty="0"/>
              <a:t>: </a:t>
            </a:r>
            <a:r>
              <a:rPr lang="en-GB" sz="1050" dirty="0"/>
              <a:t>2018, 2020</a:t>
            </a:r>
          </a:p>
          <a:p>
            <a:pPr marL="0" indent="0">
              <a:buNone/>
            </a:pPr>
            <a:r>
              <a:rPr lang="en-GB" sz="1050" b="1" dirty="0"/>
              <a:t>Commissioned by:</a:t>
            </a:r>
            <a:r>
              <a:rPr lang="en-GB" sz="1050" dirty="0"/>
              <a:t> Google and </a:t>
            </a:r>
            <a:r>
              <a:rPr lang="en-GB" sz="1050" dirty="0" err="1"/>
              <a:t>SevenOne</a:t>
            </a:r>
            <a:r>
              <a:rPr lang="en-GB" sz="1050" dirty="0"/>
              <a:t> Media (2018), </a:t>
            </a:r>
            <a:r>
              <a:rPr lang="en-GB" sz="1050" dirty="0" err="1"/>
              <a:t>SevenOne</a:t>
            </a:r>
            <a:r>
              <a:rPr lang="en-GB" sz="1050" dirty="0"/>
              <a:t> Media (2020)</a:t>
            </a:r>
          </a:p>
          <a:p>
            <a:pPr marL="0" indent="0">
              <a:buNone/>
            </a:pPr>
            <a:r>
              <a:rPr lang="en-GB" sz="1050" b="1" dirty="0"/>
              <a:t>Contractor</a:t>
            </a:r>
            <a:r>
              <a:rPr lang="en-BE" sz="1050" b="1" dirty="0"/>
              <a:t>: </a:t>
            </a:r>
            <a:br>
              <a:rPr lang="en-GB" sz="1050" b="1" dirty="0"/>
            </a:br>
            <a:r>
              <a:rPr lang="en-GB" sz="1050" dirty="0" err="1"/>
              <a:t>Facit</a:t>
            </a:r>
            <a:r>
              <a:rPr lang="en-GB" sz="1050" dirty="0"/>
              <a:t> (</a:t>
            </a:r>
            <a:r>
              <a:rPr lang="en-GB" sz="1050" dirty="0" err="1"/>
              <a:t>Serviceplan</a:t>
            </a:r>
            <a:r>
              <a:rPr lang="en-GB" sz="1050" dirty="0"/>
              <a:t> Group)</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42787"/>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19" name="Picture 18">
            <a:extLst>
              <a:ext uri="{FF2B5EF4-FFF2-40B4-BE49-F238E27FC236}">
                <a16:creationId xmlns:a16="http://schemas.microsoft.com/office/drawing/2014/main" id="{C159FB7D-1760-4BE4-AFF9-793BF65130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8" name="Group 17">
            <a:extLst>
              <a:ext uri="{FF2B5EF4-FFF2-40B4-BE49-F238E27FC236}">
                <a16:creationId xmlns:a16="http://schemas.microsoft.com/office/drawing/2014/main" id="{650DCE90-62FD-499F-9017-B93E91B25F7E}"/>
              </a:ext>
            </a:extLst>
          </p:cNvPr>
          <p:cNvGrpSpPr/>
          <p:nvPr/>
        </p:nvGrpSpPr>
        <p:grpSpPr>
          <a:xfrm>
            <a:off x="0" y="1245564"/>
            <a:ext cx="3784699" cy="540000"/>
            <a:chOff x="0" y="1821891"/>
            <a:chExt cx="3784699" cy="540000"/>
          </a:xfrm>
        </p:grpSpPr>
        <p:grpSp>
          <p:nvGrpSpPr>
            <p:cNvPr id="21" name="Group 20">
              <a:extLst>
                <a:ext uri="{FF2B5EF4-FFF2-40B4-BE49-F238E27FC236}">
                  <a16:creationId xmlns:a16="http://schemas.microsoft.com/office/drawing/2014/main" id="{36DEE6CE-EAD6-44E4-B063-56EA6F9CD67A}"/>
                </a:ext>
              </a:extLst>
            </p:cNvPr>
            <p:cNvGrpSpPr/>
            <p:nvPr/>
          </p:nvGrpSpPr>
          <p:grpSpPr>
            <a:xfrm>
              <a:off x="0" y="1821891"/>
              <a:ext cx="3784699" cy="540000"/>
              <a:chOff x="-1" y="1251283"/>
              <a:chExt cx="3784699" cy="540000"/>
            </a:xfrm>
          </p:grpSpPr>
          <p:sp>
            <p:nvSpPr>
              <p:cNvPr id="23" name="Text Placeholder 2">
                <a:extLst>
                  <a:ext uri="{FF2B5EF4-FFF2-40B4-BE49-F238E27FC236}">
                    <a16:creationId xmlns:a16="http://schemas.microsoft.com/office/drawing/2014/main" id="{53C3C91E-C133-4388-BFC0-4FAE60F8E5CE}"/>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4" name="Rectangle 23">
                <a:extLst>
                  <a:ext uri="{FF2B5EF4-FFF2-40B4-BE49-F238E27FC236}">
                    <a16:creationId xmlns:a16="http://schemas.microsoft.com/office/drawing/2014/main" id="{3D96FAA3-AEC5-4C11-925E-186C0DFAB73F}"/>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2" name="Freeform 5">
              <a:extLst>
                <a:ext uri="{FF2B5EF4-FFF2-40B4-BE49-F238E27FC236}">
                  <a16:creationId xmlns:a16="http://schemas.microsoft.com/office/drawing/2014/main" id="{F46EDAF4-1B17-4763-BEA4-C2FFA059520F}"/>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297106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5A61A-CA0B-4F5B-9250-074CC4A56443}"/>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and BVOD scale at high level </a:t>
            </a:r>
            <a:br>
              <a:rPr lang="en-BE" dirty="0"/>
            </a:br>
            <a:r>
              <a:rPr lang="en-GB" dirty="0"/>
              <a:t>and up</a:t>
            </a:r>
            <a:r>
              <a:rPr lang="en-BE" dirty="0"/>
              <a:t> </a:t>
            </a:r>
            <a:r>
              <a:rPr lang="en-GB" dirty="0"/>
              <a:t>to high contact levels</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Media Equivalence Study: Video, Media Equivalence Study, Video Contact+, </a:t>
            </a:r>
            <a:r>
              <a:rPr lang="en-GB" sz="1000" i="1" dirty="0" err="1">
                <a:solidFill>
                  <a:schemeClr val="tx1">
                    <a:lumMod val="50000"/>
                    <a:lumOff val="50000"/>
                  </a:schemeClr>
                </a:solidFill>
                <a:cs typeface="Arial" panose="020B0604020202020204" pitchFamily="34" charset="0"/>
              </a:rPr>
              <a:t>Facit</a:t>
            </a:r>
            <a:endParaRPr lang="en-GB" sz="1000" i="1" dirty="0">
              <a:solidFill>
                <a:schemeClr val="tx1">
                  <a:lumMod val="50000"/>
                  <a:lumOff val="50000"/>
                </a:schemeClr>
              </a:solidFill>
              <a:cs typeface="Arial" panose="020B0604020202020204" pitchFamily="34" charset="0"/>
            </a:endParaRPr>
          </a:p>
        </p:txBody>
      </p:sp>
      <p:sp>
        <p:nvSpPr>
          <p:cNvPr id="9" name="Text Placeholder 2">
            <a:extLst>
              <a:ext uri="{FF2B5EF4-FFF2-40B4-BE49-F238E27FC236}">
                <a16:creationId xmlns:a16="http://schemas.microsoft.com/office/drawing/2014/main" id="{E7626A01-2364-41F8-B1D2-257D321346EA}"/>
              </a:ext>
            </a:extLst>
          </p:cNvPr>
          <p:cNvSpPr txBox="1">
            <a:spLocks/>
          </p:cNvSpPr>
          <p:nvPr/>
        </p:nvSpPr>
        <p:spPr>
          <a:xfrm>
            <a:off x="9480884" y="1756610"/>
            <a:ext cx="2377742" cy="4347325"/>
          </a:xfrm>
          <a:prstGeom prst="rect">
            <a:avLst/>
          </a:prstGeom>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b="1" dirty="0"/>
              <a:t>Base: </a:t>
            </a:r>
            <a:br>
              <a:rPr lang="en-GB" sz="1400" dirty="0"/>
            </a:br>
            <a:r>
              <a:rPr lang="en-GB" sz="1400" dirty="0"/>
              <a:t>Meta modelling per channel - Model quality: MAPE (aggregated) = Mean Absolute Percentage Error = 11.8%</a:t>
            </a:r>
          </a:p>
        </p:txBody>
      </p:sp>
      <p:graphicFrame>
        <p:nvGraphicFramePr>
          <p:cNvPr id="21" name="Diagramm 13">
            <a:extLst>
              <a:ext uri="{FF2B5EF4-FFF2-40B4-BE49-F238E27FC236}">
                <a16:creationId xmlns:a16="http://schemas.microsoft.com/office/drawing/2014/main" id="{B9EA8A8A-8FF7-4B33-82B8-229898066A51}"/>
              </a:ext>
            </a:extLst>
          </p:cNvPr>
          <p:cNvGraphicFramePr/>
          <p:nvPr>
            <p:extLst>
              <p:ext uri="{D42A27DB-BD31-4B8C-83A1-F6EECF244321}">
                <p14:modId xmlns:p14="http://schemas.microsoft.com/office/powerpoint/2010/main" val="624248392"/>
              </p:ext>
            </p:extLst>
          </p:nvPr>
        </p:nvGraphicFramePr>
        <p:xfrm>
          <a:off x="342900" y="2544417"/>
          <a:ext cx="8391668" cy="346514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platzhalter 9">
            <a:extLst>
              <a:ext uri="{FF2B5EF4-FFF2-40B4-BE49-F238E27FC236}">
                <a16:creationId xmlns:a16="http://schemas.microsoft.com/office/drawing/2014/main" id="{A7A357E5-CD63-41C3-8F5B-A522607B1FC5}"/>
              </a:ext>
            </a:extLst>
          </p:cNvPr>
          <p:cNvSpPr txBox="1">
            <a:spLocks/>
          </p:cNvSpPr>
          <p:nvPr/>
        </p:nvSpPr>
        <p:spPr>
          <a:xfrm>
            <a:off x="342899" y="2089412"/>
            <a:ext cx="8391668" cy="42319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US" b="1" dirty="0">
                <a:solidFill>
                  <a:schemeClr val="tx1"/>
                </a:solidFill>
              </a:rPr>
              <a:t>Unaided advertising recall</a:t>
            </a:r>
            <a:r>
              <a:rPr lang="de-DE" b="1" dirty="0">
                <a:solidFill>
                  <a:schemeClr val="tx1"/>
                </a:solidFill>
              </a:rPr>
              <a:t>: monomedial impact curves</a:t>
            </a:r>
          </a:p>
          <a:p>
            <a:r>
              <a:rPr lang="de-DE" sz="1100" dirty="0">
                <a:solidFill>
                  <a:schemeClr val="tx1"/>
                </a:solidFill>
              </a:rPr>
              <a:t>  In %</a:t>
            </a:r>
          </a:p>
        </p:txBody>
      </p:sp>
      <p:pic>
        <p:nvPicPr>
          <p:cNvPr id="23" name="Picture 22">
            <a:extLst>
              <a:ext uri="{FF2B5EF4-FFF2-40B4-BE49-F238E27FC236}">
                <a16:creationId xmlns:a16="http://schemas.microsoft.com/office/drawing/2014/main" id="{9F12D940-DCDA-443F-9EE0-F678BE13C1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6" name="Group 15">
            <a:extLst>
              <a:ext uri="{FF2B5EF4-FFF2-40B4-BE49-F238E27FC236}">
                <a16:creationId xmlns:a16="http://schemas.microsoft.com/office/drawing/2014/main" id="{1E55D404-A619-46F8-9B7A-6D8B865B962B}"/>
              </a:ext>
            </a:extLst>
          </p:cNvPr>
          <p:cNvGrpSpPr/>
          <p:nvPr/>
        </p:nvGrpSpPr>
        <p:grpSpPr>
          <a:xfrm>
            <a:off x="5217538" y="1923054"/>
            <a:ext cx="3375705" cy="1028408"/>
            <a:chOff x="5217538" y="1926585"/>
            <a:chExt cx="3375705" cy="1028408"/>
          </a:xfrm>
        </p:grpSpPr>
        <p:cxnSp>
          <p:nvCxnSpPr>
            <p:cNvPr id="15" name="Straight Arrow Connector 14">
              <a:extLst>
                <a:ext uri="{FF2B5EF4-FFF2-40B4-BE49-F238E27FC236}">
                  <a16:creationId xmlns:a16="http://schemas.microsoft.com/office/drawing/2014/main" id="{A4825CFD-3A86-495D-A340-185BB7C4C190}"/>
                </a:ext>
              </a:extLst>
            </p:cNvPr>
            <p:cNvCxnSpPr>
              <a:cxnSpLocks/>
            </p:cNvCxnSpPr>
            <p:nvPr/>
          </p:nvCxnSpPr>
          <p:spPr>
            <a:xfrm>
              <a:off x="6905390" y="2512605"/>
              <a:ext cx="0" cy="44238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13" name="Rechteck 6">
              <a:extLst>
                <a:ext uri="{FF2B5EF4-FFF2-40B4-BE49-F238E27FC236}">
                  <a16:creationId xmlns:a16="http://schemas.microsoft.com/office/drawing/2014/main" id="{9B53477F-D9E0-41E3-AAB7-2382FA50717D}"/>
                </a:ext>
              </a:extLst>
            </p:cNvPr>
            <p:cNvSpPr/>
            <p:nvPr/>
          </p:nvSpPr>
          <p:spPr>
            <a:xfrm>
              <a:off x="5217538" y="1926585"/>
              <a:ext cx="3375705" cy="666453"/>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lumMod val="50000"/>
                      <a:lumOff val="50000"/>
                    </a:schemeClr>
                  </a:solidFill>
                </a:rPr>
                <a:t>TV and BVOD not </a:t>
              </a:r>
              <a:r>
                <a:rPr lang="de-DE" sz="1100" dirty="0" err="1">
                  <a:solidFill>
                    <a:schemeClr val="tx1">
                      <a:lumMod val="50000"/>
                      <a:lumOff val="50000"/>
                    </a:schemeClr>
                  </a:solidFill>
                </a:rPr>
                <a:t>only</a:t>
              </a:r>
              <a:r>
                <a:rPr lang="de-DE" sz="1100" dirty="0">
                  <a:solidFill>
                    <a:schemeClr val="tx1">
                      <a:lumMod val="50000"/>
                      <a:lumOff val="50000"/>
                    </a:schemeClr>
                  </a:solidFill>
                </a:rPr>
                <a:t> </a:t>
              </a:r>
              <a:r>
                <a:rPr lang="de-DE" sz="1100" dirty="0" err="1">
                  <a:solidFill>
                    <a:schemeClr val="tx1">
                      <a:lumMod val="50000"/>
                      <a:lumOff val="50000"/>
                    </a:schemeClr>
                  </a:solidFill>
                </a:rPr>
                <a:t>generate</a:t>
              </a:r>
              <a:r>
                <a:rPr lang="de-DE" sz="1100" dirty="0">
                  <a:solidFill>
                    <a:schemeClr val="tx1">
                      <a:lumMod val="50000"/>
                      <a:lumOff val="50000"/>
                    </a:schemeClr>
                  </a:solidFill>
                </a:rPr>
                <a:t> </a:t>
              </a:r>
              <a:r>
                <a:rPr lang="de-DE" sz="1100" dirty="0" err="1">
                  <a:solidFill>
                    <a:schemeClr val="tx1">
                      <a:lumMod val="50000"/>
                      <a:lumOff val="50000"/>
                    </a:schemeClr>
                  </a:solidFill>
                </a:rPr>
                <a:t>the</a:t>
              </a:r>
              <a:r>
                <a:rPr lang="de-DE" sz="1100" dirty="0">
                  <a:solidFill>
                    <a:schemeClr val="tx1">
                      <a:lumMod val="50000"/>
                      <a:lumOff val="50000"/>
                    </a:schemeClr>
                  </a:solidFill>
                </a:rPr>
                <a:t> </a:t>
              </a:r>
              <a:r>
                <a:rPr lang="de-DE" sz="1100" dirty="0" err="1">
                  <a:solidFill>
                    <a:schemeClr val="tx1">
                      <a:lumMod val="50000"/>
                      <a:lumOff val="50000"/>
                    </a:schemeClr>
                  </a:solidFill>
                </a:rPr>
                <a:t>highest</a:t>
              </a:r>
              <a:r>
                <a:rPr lang="de-DE" sz="1100" dirty="0">
                  <a:solidFill>
                    <a:schemeClr val="tx1">
                      <a:lumMod val="50000"/>
                      <a:lumOff val="50000"/>
                    </a:schemeClr>
                  </a:solidFill>
                </a:rPr>
                <a:t> </a:t>
              </a:r>
              <a:r>
                <a:rPr lang="de-DE" sz="1100" dirty="0" err="1">
                  <a:solidFill>
                    <a:schemeClr val="tx1">
                      <a:lumMod val="50000"/>
                      <a:lumOff val="50000"/>
                    </a:schemeClr>
                  </a:solidFill>
                </a:rPr>
                <a:t>effectiveness</a:t>
              </a:r>
              <a:r>
                <a:rPr lang="de-DE" sz="1100" dirty="0">
                  <a:solidFill>
                    <a:schemeClr val="tx1">
                      <a:lumMod val="50000"/>
                      <a:lumOff val="50000"/>
                    </a:schemeClr>
                  </a:solidFill>
                </a:rPr>
                <a:t> </a:t>
              </a:r>
              <a:r>
                <a:rPr lang="de-DE" sz="1100" dirty="0" err="1">
                  <a:solidFill>
                    <a:schemeClr val="tx1">
                      <a:lumMod val="50000"/>
                      <a:lumOff val="50000"/>
                    </a:schemeClr>
                  </a:solidFill>
                </a:rPr>
                <a:t>levels</a:t>
              </a:r>
              <a:r>
                <a:rPr lang="de-DE" sz="1100" dirty="0">
                  <a:solidFill>
                    <a:schemeClr val="tx1">
                      <a:lumMod val="50000"/>
                      <a:lumOff val="50000"/>
                    </a:schemeClr>
                  </a:solidFill>
                </a:rPr>
                <a:t>, but </a:t>
              </a:r>
              <a:r>
                <a:rPr lang="de-DE" sz="1100" dirty="0" err="1">
                  <a:solidFill>
                    <a:schemeClr val="tx1">
                      <a:lumMod val="50000"/>
                      <a:lumOff val="50000"/>
                    </a:schemeClr>
                  </a:solidFill>
                </a:rPr>
                <a:t>they</a:t>
              </a:r>
              <a:r>
                <a:rPr lang="de-DE" sz="1100" dirty="0">
                  <a:solidFill>
                    <a:schemeClr val="tx1">
                      <a:lumMod val="50000"/>
                      <a:lumOff val="50000"/>
                    </a:schemeClr>
                  </a:solidFill>
                </a:rPr>
                <a:t> also </a:t>
              </a:r>
              <a:r>
                <a:rPr lang="de-DE" sz="1100" dirty="0" err="1">
                  <a:solidFill>
                    <a:schemeClr val="tx1">
                      <a:lumMod val="50000"/>
                      <a:lumOff val="50000"/>
                    </a:schemeClr>
                  </a:solidFill>
                </a:rPr>
                <a:t>have</a:t>
              </a:r>
              <a:r>
                <a:rPr lang="de-DE" sz="1100" dirty="0">
                  <a:solidFill>
                    <a:schemeClr val="tx1">
                      <a:lumMod val="50000"/>
                      <a:lumOff val="50000"/>
                    </a:schemeClr>
                  </a:solidFill>
                </a:rPr>
                <a:t> </a:t>
              </a:r>
              <a:r>
                <a:rPr lang="de-DE" sz="1100" dirty="0" err="1">
                  <a:solidFill>
                    <a:schemeClr val="tx1">
                      <a:lumMod val="50000"/>
                      <a:lumOff val="50000"/>
                    </a:schemeClr>
                  </a:solidFill>
                </a:rPr>
                <a:t>increasing</a:t>
              </a:r>
              <a:r>
                <a:rPr lang="de-DE" sz="1100" dirty="0">
                  <a:solidFill>
                    <a:schemeClr val="tx1">
                      <a:lumMod val="50000"/>
                      <a:lumOff val="50000"/>
                    </a:schemeClr>
                  </a:solidFill>
                </a:rPr>
                <a:t> impact </a:t>
              </a:r>
              <a:r>
                <a:rPr lang="de-DE" sz="1100" dirty="0" err="1">
                  <a:solidFill>
                    <a:schemeClr val="tx1">
                      <a:lumMod val="50000"/>
                      <a:lumOff val="50000"/>
                    </a:schemeClr>
                  </a:solidFill>
                </a:rPr>
                <a:t>even</a:t>
              </a:r>
              <a:r>
                <a:rPr lang="de-DE" sz="1100" dirty="0">
                  <a:solidFill>
                    <a:schemeClr val="tx1">
                      <a:lumMod val="50000"/>
                      <a:lumOff val="50000"/>
                    </a:schemeClr>
                  </a:solidFill>
                </a:rPr>
                <a:t> at high </a:t>
              </a:r>
              <a:r>
                <a:rPr lang="de-DE" sz="1100" dirty="0" err="1">
                  <a:solidFill>
                    <a:schemeClr val="tx1">
                      <a:lumMod val="50000"/>
                      <a:lumOff val="50000"/>
                    </a:schemeClr>
                  </a:solidFill>
                </a:rPr>
                <a:t>contact</a:t>
              </a:r>
              <a:r>
                <a:rPr lang="de-DE" sz="1100" dirty="0">
                  <a:solidFill>
                    <a:schemeClr val="tx1">
                      <a:lumMod val="50000"/>
                      <a:lumOff val="50000"/>
                    </a:schemeClr>
                  </a:solidFill>
                </a:rPr>
                <a:t> </a:t>
              </a:r>
              <a:r>
                <a:rPr lang="de-DE" sz="1100" dirty="0" err="1">
                  <a:solidFill>
                    <a:schemeClr val="tx1">
                      <a:lumMod val="50000"/>
                      <a:lumOff val="50000"/>
                    </a:schemeClr>
                  </a:solidFill>
                </a:rPr>
                <a:t>stages</a:t>
              </a:r>
              <a:r>
                <a:rPr lang="de-DE" sz="1100" dirty="0">
                  <a:solidFill>
                    <a:schemeClr val="tx1">
                      <a:lumMod val="50000"/>
                      <a:lumOff val="50000"/>
                    </a:schemeClr>
                  </a:solidFill>
                </a:rPr>
                <a:t> </a:t>
              </a:r>
            </a:p>
          </p:txBody>
        </p:sp>
      </p:grpSp>
    </p:spTree>
    <p:extLst>
      <p:ext uri="{BB962C8B-B14F-4D97-AF65-F5344CB8AC3E}">
        <p14:creationId xmlns:p14="http://schemas.microsoft.com/office/powerpoint/2010/main" val="263550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7758246-07D9-4ACA-A41B-9B5AC2441B44}"/>
              </a:ext>
            </a:extLst>
          </p:cNvPr>
          <p:cNvPicPr>
            <a:picLocks noChangeAspect="1"/>
          </p:cNvPicPr>
          <p:nvPr/>
        </p:nvPicPr>
        <p:blipFill rotWithShape="1">
          <a:blip r:embed="rId2">
            <a:extLst>
              <a:ext uri="{28A0092B-C50C-407E-A947-70E740481C1C}">
                <a14:useLocalDpi xmlns:a14="http://schemas.microsoft.com/office/drawing/2010/main" val="0"/>
              </a:ext>
            </a:extLst>
          </a:blip>
          <a:srcRect t="28597" b="7851"/>
          <a:stretch/>
        </p:blipFill>
        <p:spPr>
          <a:xfrm>
            <a:off x="0" y="0"/>
            <a:ext cx="10835764" cy="6103938"/>
          </a:xfrm>
          <a:prstGeom prst="rect">
            <a:avLst/>
          </a:prstGeom>
        </p:spPr>
      </p:pic>
      <p:sp>
        <p:nvSpPr>
          <p:cNvPr id="3" name="Rectangle 2">
            <a:extLst>
              <a:ext uri="{FF2B5EF4-FFF2-40B4-BE49-F238E27FC236}">
                <a16:creationId xmlns:a16="http://schemas.microsoft.com/office/drawing/2014/main" id="{B7C4B6E4-B4A5-4332-A145-C7CD76BFBC29}"/>
              </a:ext>
            </a:extLst>
          </p:cNvPr>
          <p:cNvSpPr/>
          <p:nvPr/>
        </p:nvSpPr>
        <p:spPr>
          <a:xfrm>
            <a:off x="1" y="1902586"/>
            <a:ext cx="12192000" cy="3052827"/>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 Placeholder 2">
            <a:extLst>
              <a:ext uri="{FF2B5EF4-FFF2-40B4-BE49-F238E27FC236}">
                <a16:creationId xmlns:a16="http://schemas.microsoft.com/office/drawing/2014/main" id="{67C9FD64-1669-4667-A28A-FB4F0DBF2CD9}"/>
              </a:ext>
            </a:extLst>
          </p:cNvPr>
          <p:cNvSpPr txBox="1">
            <a:spLocks/>
          </p:cNvSpPr>
          <p:nvPr/>
        </p:nvSpPr>
        <p:spPr>
          <a:xfrm>
            <a:off x="479108" y="2296243"/>
            <a:ext cx="2913797" cy="2139047"/>
          </a:xfrm>
          <a:prstGeom prst="rect">
            <a:avLst/>
          </a:prstGeom>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i="1" dirty="0">
                <a:solidFill>
                  <a:schemeClr val="tx1">
                    <a:lumMod val="90000"/>
                    <a:lumOff val="10000"/>
                  </a:schemeClr>
                </a:solidFill>
              </a:rPr>
              <a:t>“Advertisers choose TV for the most important role in their marketing plans, that of ‘lead outcomes-driver’. To best achieve the full range of business results - from quickly activating customer traffic at scale to securing brand loyalty beyond reason, whatever is most mission-critical to sales goals and brand goals should be trusted to TV.” </a:t>
            </a:r>
            <a:endParaRPr lang="en-BE" sz="1200" i="1" dirty="0">
              <a:solidFill>
                <a:schemeClr val="tx1">
                  <a:lumMod val="90000"/>
                  <a:lumOff val="10000"/>
                </a:schemeClr>
              </a:solidFill>
            </a:endParaRPr>
          </a:p>
          <a:p>
            <a:pPr marL="0" indent="0">
              <a:buNone/>
            </a:pPr>
            <a:r>
              <a:rPr lang="en-BE" sz="1000" i="1" dirty="0">
                <a:solidFill>
                  <a:schemeClr val="tx1">
                    <a:lumMod val="50000"/>
                    <a:lumOff val="50000"/>
                  </a:schemeClr>
                </a:solidFill>
              </a:rPr>
              <a:t>--- </a:t>
            </a:r>
            <a:r>
              <a:rPr lang="en-GB" sz="1000" i="1" dirty="0">
                <a:solidFill>
                  <a:schemeClr val="tx1">
                    <a:lumMod val="50000"/>
                    <a:lumOff val="50000"/>
                  </a:schemeClr>
                </a:solidFill>
              </a:rPr>
              <a:t>Sean Cunningham, President of The Global TV Group and CEO &amp; President of the VAB</a:t>
            </a:r>
          </a:p>
        </p:txBody>
      </p:sp>
      <p:sp>
        <p:nvSpPr>
          <p:cNvPr id="6" name="Rectangle 5">
            <a:extLst>
              <a:ext uri="{FF2B5EF4-FFF2-40B4-BE49-F238E27FC236}">
                <a16:creationId xmlns:a16="http://schemas.microsoft.com/office/drawing/2014/main" id="{E187618A-5DF8-4752-AB8D-6E411708E73F}"/>
              </a:ext>
            </a:extLst>
          </p:cNvPr>
          <p:cNvSpPr/>
          <p:nvPr/>
        </p:nvSpPr>
        <p:spPr>
          <a:xfrm>
            <a:off x="386985" y="223555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5">
            <a:extLst>
              <a:ext uri="{FF2B5EF4-FFF2-40B4-BE49-F238E27FC236}">
                <a16:creationId xmlns:a16="http://schemas.microsoft.com/office/drawing/2014/main" id="{6FDDD020-A0D3-4CD4-AE0A-A03C124C4813}"/>
              </a:ext>
            </a:extLst>
          </p:cNvPr>
          <p:cNvSpPr/>
          <p:nvPr/>
        </p:nvSpPr>
        <p:spPr>
          <a:xfrm rot="10800000">
            <a:off x="2843584" y="404458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Text Placeholder 2">
            <a:extLst>
              <a:ext uri="{FF2B5EF4-FFF2-40B4-BE49-F238E27FC236}">
                <a16:creationId xmlns:a16="http://schemas.microsoft.com/office/drawing/2014/main" id="{4A113A0C-10F6-427E-B90E-3ADB764D5987}"/>
              </a:ext>
            </a:extLst>
          </p:cNvPr>
          <p:cNvSpPr txBox="1">
            <a:spLocks/>
          </p:cNvSpPr>
          <p:nvPr/>
        </p:nvSpPr>
        <p:spPr>
          <a:xfrm>
            <a:off x="3934142" y="2296243"/>
            <a:ext cx="2913797" cy="1738938"/>
          </a:xfrm>
          <a:prstGeom prst="rect">
            <a:avLst/>
          </a:prstGeom>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i="1" dirty="0">
                <a:solidFill>
                  <a:schemeClr val="tx1">
                    <a:lumMod val="90000"/>
                    <a:lumOff val="10000"/>
                  </a:schemeClr>
                </a:solidFill>
              </a:rPr>
              <a:t>“Globally we have different customers with different objectives: Sales, activation, aiming for short or long</a:t>
            </a:r>
            <a:r>
              <a:rPr lang="en-BE" sz="1200" i="1" dirty="0">
                <a:solidFill>
                  <a:schemeClr val="tx1">
                    <a:lumMod val="90000"/>
                    <a:lumOff val="10000"/>
                  </a:schemeClr>
                </a:solidFill>
              </a:rPr>
              <a:t>-</a:t>
            </a:r>
            <a:r>
              <a:rPr lang="en-GB" sz="1200" i="1" dirty="0">
                <a:solidFill>
                  <a:schemeClr val="tx1">
                    <a:lumMod val="90000"/>
                    <a:lumOff val="10000"/>
                  </a:schemeClr>
                </a:solidFill>
              </a:rPr>
              <a:t>term results etc.. The wonderful result of our joint research expertise is that TV meets all these goals – everywhere.”</a:t>
            </a:r>
          </a:p>
          <a:p>
            <a:pPr marL="0" indent="0">
              <a:buNone/>
            </a:pPr>
            <a:r>
              <a:rPr lang="en-GB" sz="1000" i="1" dirty="0">
                <a:solidFill>
                  <a:schemeClr val="tx1">
                    <a:lumMod val="50000"/>
                    <a:lumOff val="50000"/>
                  </a:schemeClr>
                </a:solidFill>
              </a:rPr>
              <a:t>--- Martin </a:t>
            </a:r>
            <a:r>
              <a:rPr lang="en-GB" sz="1000" i="1" dirty="0" err="1">
                <a:solidFill>
                  <a:schemeClr val="tx1">
                    <a:lumMod val="50000"/>
                    <a:lumOff val="50000"/>
                  </a:schemeClr>
                </a:solidFill>
              </a:rPr>
              <a:t>Krapf</a:t>
            </a:r>
            <a:r>
              <a:rPr lang="en-GB" sz="1000" i="1" dirty="0">
                <a:solidFill>
                  <a:schemeClr val="tx1">
                    <a:lumMod val="50000"/>
                    <a:lumOff val="50000"/>
                  </a:schemeClr>
                </a:solidFill>
              </a:rPr>
              <a:t>, Vice-President of The Global TV Group and Non-Executive Board Member of </a:t>
            </a:r>
            <a:r>
              <a:rPr lang="en-GB" sz="1000" i="1" dirty="0" err="1">
                <a:solidFill>
                  <a:schemeClr val="tx1">
                    <a:lumMod val="50000"/>
                    <a:lumOff val="50000"/>
                  </a:schemeClr>
                </a:solidFill>
              </a:rPr>
              <a:t>Screenforce</a:t>
            </a:r>
            <a:r>
              <a:rPr lang="en-GB" sz="1000" i="1" dirty="0">
                <a:solidFill>
                  <a:schemeClr val="tx1">
                    <a:lumMod val="50000"/>
                    <a:lumOff val="50000"/>
                  </a:schemeClr>
                </a:solidFill>
              </a:rPr>
              <a:t> Germany</a:t>
            </a:r>
          </a:p>
        </p:txBody>
      </p:sp>
      <p:sp>
        <p:nvSpPr>
          <p:cNvPr id="9" name="Rectangle 5">
            <a:extLst>
              <a:ext uri="{FF2B5EF4-FFF2-40B4-BE49-F238E27FC236}">
                <a16:creationId xmlns:a16="http://schemas.microsoft.com/office/drawing/2014/main" id="{3F6AC3D6-3C9F-4834-857C-3F980BE8B240}"/>
              </a:ext>
            </a:extLst>
          </p:cNvPr>
          <p:cNvSpPr/>
          <p:nvPr/>
        </p:nvSpPr>
        <p:spPr>
          <a:xfrm>
            <a:off x="3842019" y="223555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5">
            <a:extLst>
              <a:ext uri="{FF2B5EF4-FFF2-40B4-BE49-F238E27FC236}">
                <a16:creationId xmlns:a16="http://schemas.microsoft.com/office/drawing/2014/main" id="{D902DCD6-F6DE-4C80-84BE-CD05BF5602F5}"/>
              </a:ext>
            </a:extLst>
          </p:cNvPr>
          <p:cNvSpPr/>
          <p:nvPr/>
        </p:nvSpPr>
        <p:spPr>
          <a:xfrm rot="10800000">
            <a:off x="6298618" y="404458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 Placeholder 2">
            <a:extLst>
              <a:ext uri="{FF2B5EF4-FFF2-40B4-BE49-F238E27FC236}">
                <a16:creationId xmlns:a16="http://schemas.microsoft.com/office/drawing/2014/main" id="{01900504-7772-4300-9F00-9C74007C66CE}"/>
              </a:ext>
            </a:extLst>
          </p:cNvPr>
          <p:cNvSpPr txBox="1">
            <a:spLocks/>
          </p:cNvSpPr>
          <p:nvPr/>
        </p:nvSpPr>
        <p:spPr>
          <a:xfrm>
            <a:off x="7477076" y="2335571"/>
            <a:ext cx="2913797" cy="2323713"/>
          </a:xfrm>
          <a:prstGeom prst="rect">
            <a:avLst/>
          </a:prstGeom>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i="1" dirty="0">
                <a:solidFill>
                  <a:schemeClr val="tx1">
                    <a:lumMod val="90000"/>
                    <a:lumOff val="10000"/>
                  </a:schemeClr>
                </a:solidFill>
              </a:rPr>
              <a:t>“There’s an increasing culture of effectiveness in marketing. Outcomes are in. So, this new deck is timely. It shows repeatedly, forensically and comprehensively TV advertising’s incredible skillset. It demonstrates how TV solves business problems and is packed with the evidence marketers need to prove that TV is a low-risk investment that unlocks growth.”</a:t>
            </a:r>
          </a:p>
          <a:p>
            <a:pPr marL="0" indent="0">
              <a:buNone/>
            </a:pPr>
            <a:r>
              <a:rPr lang="en-GB" sz="1000" i="1" dirty="0">
                <a:solidFill>
                  <a:schemeClr val="tx1">
                    <a:lumMod val="50000"/>
                    <a:lumOff val="50000"/>
                  </a:schemeClr>
                </a:solidFill>
              </a:rPr>
              <a:t>--- Lindsey Clay, </a:t>
            </a:r>
            <a:r>
              <a:rPr lang="en-BE" sz="1000" i="1" dirty="0">
                <a:solidFill>
                  <a:schemeClr val="tx1">
                    <a:lumMod val="50000"/>
                    <a:lumOff val="50000"/>
                  </a:schemeClr>
                </a:solidFill>
              </a:rPr>
              <a:t> Past President of The Global TV Group and </a:t>
            </a:r>
            <a:r>
              <a:rPr lang="en-GB" sz="1000" i="1" dirty="0">
                <a:solidFill>
                  <a:schemeClr val="tx1">
                    <a:lumMod val="50000"/>
                    <a:lumOff val="50000"/>
                  </a:schemeClr>
                </a:solidFill>
              </a:rPr>
              <a:t>CEO of </a:t>
            </a:r>
            <a:r>
              <a:rPr lang="en-GB" sz="1000" i="1" dirty="0" err="1">
                <a:solidFill>
                  <a:schemeClr val="tx1">
                    <a:lumMod val="50000"/>
                    <a:lumOff val="50000"/>
                  </a:schemeClr>
                </a:solidFill>
              </a:rPr>
              <a:t>Thinkbox</a:t>
            </a:r>
            <a:r>
              <a:rPr lang="en-BE" sz="1000" i="1" dirty="0">
                <a:solidFill>
                  <a:schemeClr val="tx1">
                    <a:lumMod val="50000"/>
                    <a:lumOff val="50000"/>
                  </a:schemeClr>
                </a:solidFill>
              </a:rPr>
              <a:t> </a:t>
            </a:r>
            <a:endParaRPr lang="en-GB" sz="1000" i="1" dirty="0">
              <a:solidFill>
                <a:schemeClr val="tx1">
                  <a:lumMod val="50000"/>
                  <a:lumOff val="50000"/>
                </a:schemeClr>
              </a:solidFill>
            </a:endParaRPr>
          </a:p>
        </p:txBody>
      </p:sp>
      <p:sp>
        <p:nvSpPr>
          <p:cNvPr id="12" name="Rectangle 5">
            <a:extLst>
              <a:ext uri="{FF2B5EF4-FFF2-40B4-BE49-F238E27FC236}">
                <a16:creationId xmlns:a16="http://schemas.microsoft.com/office/drawing/2014/main" id="{763DEA47-65A6-45D2-BB36-D9D9D81DA3AE}"/>
              </a:ext>
            </a:extLst>
          </p:cNvPr>
          <p:cNvSpPr/>
          <p:nvPr/>
        </p:nvSpPr>
        <p:spPr>
          <a:xfrm>
            <a:off x="7384953" y="223555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5">
            <a:extLst>
              <a:ext uri="{FF2B5EF4-FFF2-40B4-BE49-F238E27FC236}">
                <a16:creationId xmlns:a16="http://schemas.microsoft.com/office/drawing/2014/main" id="{19C210CA-32AD-4CEE-AF8F-F4DCCA92DB6C}"/>
              </a:ext>
            </a:extLst>
          </p:cNvPr>
          <p:cNvSpPr/>
          <p:nvPr/>
        </p:nvSpPr>
        <p:spPr>
          <a:xfrm rot="10800000">
            <a:off x="9841552" y="4044585"/>
            <a:ext cx="641444" cy="641444"/>
          </a:xfrm>
          <a:custGeom>
            <a:avLst/>
            <a:gdLst>
              <a:gd name="connsiteX0" fmla="*/ 0 w 1009934"/>
              <a:gd name="connsiteY0" fmla="*/ 0 h 1009934"/>
              <a:gd name="connsiteX1" fmla="*/ 1009934 w 1009934"/>
              <a:gd name="connsiteY1" fmla="*/ 0 h 1009934"/>
              <a:gd name="connsiteX2" fmla="*/ 1009934 w 1009934"/>
              <a:gd name="connsiteY2" fmla="*/ 1009934 h 1009934"/>
              <a:gd name="connsiteX3" fmla="*/ 0 w 1009934"/>
              <a:gd name="connsiteY3" fmla="*/ 1009934 h 1009934"/>
              <a:gd name="connsiteX4" fmla="*/ 0 w 1009934"/>
              <a:gd name="connsiteY4" fmla="*/ 0 h 1009934"/>
              <a:gd name="connsiteX0" fmla="*/ 1009934 w 1101374"/>
              <a:gd name="connsiteY0" fmla="*/ 1009934 h 1101374"/>
              <a:gd name="connsiteX1" fmla="*/ 0 w 1101374"/>
              <a:gd name="connsiteY1" fmla="*/ 1009934 h 1101374"/>
              <a:gd name="connsiteX2" fmla="*/ 0 w 1101374"/>
              <a:gd name="connsiteY2" fmla="*/ 0 h 1101374"/>
              <a:gd name="connsiteX3" fmla="*/ 1009934 w 1101374"/>
              <a:gd name="connsiteY3" fmla="*/ 0 h 1101374"/>
              <a:gd name="connsiteX4" fmla="*/ 1101374 w 1101374"/>
              <a:gd name="connsiteY4" fmla="*/ 1101374 h 1101374"/>
              <a:gd name="connsiteX0" fmla="*/ 1009934 w 1009934"/>
              <a:gd name="connsiteY0" fmla="*/ 1009934 h 1009934"/>
              <a:gd name="connsiteX1" fmla="*/ 0 w 1009934"/>
              <a:gd name="connsiteY1" fmla="*/ 1009934 h 1009934"/>
              <a:gd name="connsiteX2" fmla="*/ 0 w 1009934"/>
              <a:gd name="connsiteY2" fmla="*/ 0 h 1009934"/>
              <a:gd name="connsiteX3" fmla="*/ 1009934 w 1009934"/>
              <a:gd name="connsiteY3" fmla="*/ 0 h 1009934"/>
              <a:gd name="connsiteX0" fmla="*/ 0 w 1009934"/>
              <a:gd name="connsiteY0" fmla="*/ 1009934 h 1009934"/>
              <a:gd name="connsiteX1" fmla="*/ 0 w 1009934"/>
              <a:gd name="connsiteY1" fmla="*/ 0 h 1009934"/>
              <a:gd name="connsiteX2" fmla="*/ 1009934 w 1009934"/>
              <a:gd name="connsiteY2" fmla="*/ 0 h 1009934"/>
            </a:gdLst>
            <a:ahLst/>
            <a:cxnLst>
              <a:cxn ang="0">
                <a:pos x="connsiteX0" y="connsiteY0"/>
              </a:cxn>
              <a:cxn ang="0">
                <a:pos x="connsiteX1" y="connsiteY1"/>
              </a:cxn>
              <a:cxn ang="0">
                <a:pos x="connsiteX2" y="connsiteY2"/>
              </a:cxn>
            </a:cxnLst>
            <a:rect l="l" t="t" r="r" b="b"/>
            <a:pathLst>
              <a:path w="1009934" h="1009934">
                <a:moveTo>
                  <a:pt x="0" y="1009934"/>
                </a:moveTo>
                <a:lnTo>
                  <a:pt x="0" y="0"/>
                </a:lnTo>
                <a:lnTo>
                  <a:pt x="1009934" y="0"/>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B1CD67BB-AA32-4A73-B6D6-49D40D3EA6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4214" y="1594368"/>
            <a:ext cx="593651" cy="593651"/>
          </a:xfrm>
          <a:prstGeom prst="rect">
            <a:avLst/>
          </a:prstGeom>
        </p:spPr>
      </p:pic>
      <p:pic>
        <p:nvPicPr>
          <p:cNvPr id="15" name="Picture 14">
            <a:extLst>
              <a:ext uri="{FF2B5EF4-FFF2-40B4-BE49-F238E27FC236}">
                <a16:creationId xmlns:a16="http://schemas.microsoft.com/office/drawing/2014/main" id="{19E18C33-8263-44BC-A9ED-F01551B246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39180" y="1605760"/>
            <a:ext cx="593651" cy="593651"/>
          </a:xfrm>
          <a:prstGeom prst="rect">
            <a:avLst/>
          </a:prstGeom>
        </p:spPr>
      </p:pic>
      <p:pic>
        <p:nvPicPr>
          <p:cNvPr id="16" name="Picture 15">
            <a:extLst>
              <a:ext uri="{FF2B5EF4-FFF2-40B4-BE49-F238E27FC236}">
                <a16:creationId xmlns:a16="http://schemas.microsoft.com/office/drawing/2014/main" id="{9214BF0C-E113-4ADF-A6EE-91D6BE17D3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37148" y="1594368"/>
            <a:ext cx="593651" cy="593651"/>
          </a:xfrm>
          <a:prstGeom prst="rect">
            <a:avLst/>
          </a:prstGeom>
        </p:spPr>
      </p:pic>
    </p:spTree>
    <p:extLst>
      <p:ext uri="{BB962C8B-B14F-4D97-AF65-F5344CB8AC3E}">
        <p14:creationId xmlns:p14="http://schemas.microsoft.com/office/powerpoint/2010/main" val="21603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C207F3-D170-4EFA-9973-D4B1E20089B6}"/>
              </a:ext>
            </a:extLst>
          </p:cNvPr>
          <p:cNvSpPr/>
          <p:nvPr/>
        </p:nvSpPr>
        <p:spPr>
          <a:xfrm>
            <a:off x="0" y="1244600"/>
            <a:ext cx="12237494"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YouTube cannot replace TV contacts</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Media Equivalence Study: Video, Media Equivalence Study, Video Contact+;</a:t>
            </a:r>
            <a:r>
              <a:rPr lang="en-BE" sz="1000" i="1" dirty="0">
                <a:solidFill>
                  <a:schemeClr val="tx1">
                    <a:lumMod val="50000"/>
                    <a:lumOff val="50000"/>
                  </a:schemeClr>
                </a:solidFill>
                <a:cs typeface="Arial" panose="020B0604020202020204" pitchFamily="34" charset="0"/>
              </a:rPr>
              <a:t> </a:t>
            </a:r>
            <a:r>
              <a:rPr lang="en-GB" sz="1000" i="1" dirty="0" err="1">
                <a:solidFill>
                  <a:schemeClr val="tx1">
                    <a:lumMod val="50000"/>
                    <a:lumOff val="50000"/>
                  </a:schemeClr>
                </a:solidFill>
                <a:cs typeface="Arial" panose="020B0604020202020204" pitchFamily="34" charset="0"/>
              </a:rPr>
              <a:t>Facit</a:t>
            </a:r>
            <a:endParaRPr lang="en-GB" sz="1000" i="1" dirty="0">
              <a:solidFill>
                <a:schemeClr val="tx1">
                  <a:lumMod val="50000"/>
                  <a:lumOff val="50000"/>
                </a:schemeClr>
              </a:solidFill>
              <a:cs typeface="Arial" panose="020B0604020202020204" pitchFamily="34" charset="0"/>
            </a:endParaRPr>
          </a:p>
        </p:txBody>
      </p:sp>
      <p:graphicFrame>
        <p:nvGraphicFramePr>
          <p:cNvPr id="13" name="Säulendiagramm 3 Werte 4 Kat _rot">
            <a:extLst>
              <a:ext uri="{FF2B5EF4-FFF2-40B4-BE49-F238E27FC236}">
                <a16:creationId xmlns:a16="http://schemas.microsoft.com/office/drawing/2014/main" id="{FBBEDAA2-B758-4092-A808-26229BBE3ACE}"/>
              </a:ext>
            </a:extLst>
          </p:cNvPr>
          <p:cNvGraphicFramePr>
            <a:graphicFrameLocks/>
          </p:cNvGraphicFramePr>
          <p:nvPr>
            <p:custDataLst>
              <p:tags r:id="rId1"/>
            </p:custDataLst>
            <p:extLst>
              <p:ext uri="{D42A27DB-BD31-4B8C-83A1-F6EECF244321}">
                <p14:modId xmlns:p14="http://schemas.microsoft.com/office/powerpoint/2010/main" val="128256759"/>
              </p:ext>
            </p:extLst>
          </p:nvPr>
        </p:nvGraphicFramePr>
        <p:xfrm>
          <a:off x="342899" y="2132644"/>
          <a:ext cx="11515728" cy="3717696"/>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33E41706-F523-4677-B441-DA58E7569C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12" name="Rechteck 13">
            <a:extLst>
              <a:ext uri="{FF2B5EF4-FFF2-40B4-BE49-F238E27FC236}">
                <a16:creationId xmlns:a16="http://schemas.microsoft.com/office/drawing/2014/main" id="{647632F1-5AD5-4975-BC3A-62E20200A58F}"/>
              </a:ext>
            </a:extLst>
          </p:cNvPr>
          <p:cNvSpPr/>
          <p:nvPr/>
        </p:nvSpPr>
        <p:spPr>
          <a:xfrm>
            <a:off x="8985130" y="2998238"/>
            <a:ext cx="2722199" cy="666453"/>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lumMod val="50000"/>
                    <a:lumOff val="50000"/>
                  </a:schemeClr>
                </a:solidFill>
              </a:rPr>
              <a:t>TV content provides the most effective environment. With each TV exposure replaced by YouTube, impact declines</a:t>
            </a:r>
          </a:p>
        </p:txBody>
      </p:sp>
      <p:cxnSp>
        <p:nvCxnSpPr>
          <p:cNvPr id="14" name="Gerade Verbindung mit Pfeil 16">
            <a:extLst>
              <a:ext uri="{FF2B5EF4-FFF2-40B4-BE49-F238E27FC236}">
                <a16:creationId xmlns:a16="http://schemas.microsoft.com/office/drawing/2014/main" id="{C99B539F-35E7-449F-8895-4F99473F0BC2}"/>
              </a:ext>
            </a:extLst>
          </p:cNvPr>
          <p:cNvCxnSpPr>
            <a:cxnSpLocks/>
          </p:cNvCxnSpPr>
          <p:nvPr/>
        </p:nvCxnSpPr>
        <p:spPr>
          <a:xfrm>
            <a:off x="2132130" y="3190870"/>
            <a:ext cx="8160589" cy="767751"/>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platzhalter 9">
            <a:extLst>
              <a:ext uri="{FF2B5EF4-FFF2-40B4-BE49-F238E27FC236}">
                <a16:creationId xmlns:a16="http://schemas.microsoft.com/office/drawing/2014/main" id="{30273336-1EAB-420D-BEA9-34023C8F1811}"/>
              </a:ext>
            </a:extLst>
          </p:cNvPr>
          <p:cNvSpPr txBox="1">
            <a:spLocks/>
          </p:cNvSpPr>
          <p:nvPr/>
        </p:nvSpPr>
        <p:spPr>
          <a:xfrm>
            <a:off x="342898" y="1573736"/>
            <a:ext cx="11515727" cy="42319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US" b="1" dirty="0">
                <a:solidFill>
                  <a:schemeClr val="tx1"/>
                </a:solidFill>
              </a:rPr>
              <a:t>Unaided advertising recall</a:t>
            </a:r>
            <a:r>
              <a:rPr lang="de-DE" b="1" dirty="0">
                <a:solidFill>
                  <a:schemeClr val="tx1"/>
                </a:solidFill>
              </a:rPr>
              <a:t>: 4 exposures</a:t>
            </a:r>
          </a:p>
          <a:p>
            <a:r>
              <a:rPr lang="de-DE" sz="1100" dirty="0">
                <a:solidFill>
                  <a:schemeClr val="tx1"/>
                </a:solidFill>
              </a:rPr>
              <a:t>  In %</a:t>
            </a:r>
          </a:p>
        </p:txBody>
      </p:sp>
    </p:spTree>
    <p:extLst>
      <p:ext uri="{BB962C8B-B14F-4D97-AF65-F5344CB8AC3E}">
        <p14:creationId xmlns:p14="http://schemas.microsoft.com/office/powerpoint/2010/main" val="349773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Total Video, regardless of device, drives more sales uplift than any other platform</a:t>
            </a:r>
            <a:endParaRPr lang="en-BE" b="0" dirty="0"/>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40001" y="2709800"/>
            <a:ext cx="2520000" cy="3046229"/>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TV and BVOD, </a:t>
            </a:r>
            <a:r>
              <a:rPr lang="en-GB" sz="1600" dirty="0"/>
              <a:t>regardless of device, </a:t>
            </a:r>
            <a:r>
              <a:rPr lang="en-GB" sz="1600" b="1" dirty="0">
                <a:solidFill>
                  <a:schemeClr val="accent1"/>
                </a:solidFill>
              </a:rPr>
              <a:t>drive more sales uplift than YouTube, Instagram and Facebook</a:t>
            </a:r>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285980" y="2709798"/>
            <a:ext cx="2520000" cy="3046228"/>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Even 28 days after ad exposure the impact of Total video is higher than ads impact on the first day on other platforms</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31959" y="2709798"/>
            <a:ext cx="2520000" cy="3046227"/>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Viewability matters: </a:t>
            </a:r>
          </a:p>
          <a:p>
            <a:pPr marL="0" indent="0" algn="ctr">
              <a:spcAft>
                <a:spcPts val="0"/>
              </a:spcAft>
              <a:buNone/>
            </a:pPr>
            <a:r>
              <a:rPr lang="en-GB" sz="1600" dirty="0"/>
              <a:t>Low ad pixels decreases the level of attention and thus the likelihood of a brand being selected</a:t>
            </a:r>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t>Not All Reach is Equal</a:t>
            </a:r>
          </a:p>
          <a:p>
            <a:pPr marL="0" indent="0">
              <a:buNone/>
            </a:pPr>
            <a:r>
              <a:rPr lang="en-GB" sz="1050" b="1" dirty="0"/>
              <a:t>Year of publication</a:t>
            </a:r>
            <a:r>
              <a:rPr lang="en-BE" sz="1050" b="1" dirty="0"/>
              <a:t>: </a:t>
            </a:r>
            <a:r>
              <a:rPr lang="en-GB" sz="1050" dirty="0"/>
              <a:t>2020</a:t>
            </a:r>
          </a:p>
          <a:p>
            <a:pPr marL="0" indent="0">
              <a:buNone/>
            </a:pPr>
            <a:r>
              <a:rPr lang="en-GB" sz="1050" b="1" dirty="0"/>
              <a:t>Commissioned by:</a:t>
            </a:r>
            <a:r>
              <a:rPr lang="en-GB" sz="1050" dirty="0"/>
              <a:t> </a:t>
            </a:r>
            <a:r>
              <a:rPr lang="en-GB" sz="1050" dirty="0" err="1"/>
              <a:t>Screenforce</a:t>
            </a:r>
            <a:endParaRPr lang="en-GB" sz="1050" dirty="0"/>
          </a:p>
          <a:p>
            <a:pPr marL="0" indent="0">
              <a:buNone/>
            </a:pPr>
            <a:r>
              <a:rPr lang="en-GB" sz="1050" b="1" dirty="0"/>
              <a:t>Contractor</a:t>
            </a:r>
            <a:r>
              <a:rPr lang="en-BE" sz="1050" b="1" dirty="0"/>
              <a:t>: A</a:t>
            </a:r>
            <a:r>
              <a:rPr lang="en-GB" sz="1050" dirty="0" err="1"/>
              <a:t>mplified</a:t>
            </a:r>
            <a:r>
              <a:rPr lang="en-GB" sz="1050" dirty="0"/>
              <a:t> </a:t>
            </a:r>
            <a:r>
              <a:rPr lang="en-BE" sz="1050" dirty="0"/>
              <a:t>I</a:t>
            </a:r>
            <a:r>
              <a:rPr lang="en-GB" sz="1050" dirty="0" err="1"/>
              <a:t>ntelligence</a:t>
            </a:r>
            <a:r>
              <a:rPr lang="en-GB" sz="1050" dirty="0"/>
              <a:t> (prof. Karen Nelson-Field)</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19" name="Picture 18">
            <a:extLst>
              <a:ext uri="{FF2B5EF4-FFF2-40B4-BE49-F238E27FC236}">
                <a16:creationId xmlns:a16="http://schemas.microsoft.com/office/drawing/2014/main" id="{71A4528A-3ABB-44E1-985E-A875FA2A93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8" name="Group 17">
            <a:extLst>
              <a:ext uri="{FF2B5EF4-FFF2-40B4-BE49-F238E27FC236}">
                <a16:creationId xmlns:a16="http://schemas.microsoft.com/office/drawing/2014/main" id="{8DFC3A80-18E1-4A73-9C7D-E891E2D57EB8}"/>
              </a:ext>
            </a:extLst>
          </p:cNvPr>
          <p:cNvGrpSpPr/>
          <p:nvPr/>
        </p:nvGrpSpPr>
        <p:grpSpPr>
          <a:xfrm>
            <a:off x="0" y="1821891"/>
            <a:ext cx="3784699" cy="540000"/>
            <a:chOff x="0" y="1821891"/>
            <a:chExt cx="3784699" cy="540000"/>
          </a:xfrm>
        </p:grpSpPr>
        <p:grpSp>
          <p:nvGrpSpPr>
            <p:cNvPr id="21" name="Group 20">
              <a:extLst>
                <a:ext uri="{FF2B5EF4-FFF2-40B4-BE49-F238E27FC236}">
                  <a16:creationId xmlns:a16="http://schemas.microsoft.com/office/drawing/2014/main" id="{130F979E-ECEB-4E91-A51A-7EC314FA626F}"/>
                </a:ext>
              </a:extLst>
            </p:cNvPr>
            <p:cNvGrpSpPr/>
            <p:nvPr/>
          </p:nvGrpSpPr>
          <p:grpSpPr>
            <a:xfrm>
              <a:off x="0" y="1821891"/>
              <a:ext cx="3784699" cy="540000"/>
              <a:chOff x="-1" y="1251283"/>
              <a:chExt cx="3784699" cy="540000"/>
            </a:xfrm>
          </p:grpSpPr>
          <p:sp>
            <p:nvSpPr>
              <p:cNvPr id="23" name="Text Placeholder 2">
                <a:extLst>
                  <a:ext uri="{FF2B5EF4-FFF2-40B4-BE49-F238E27FC236}">
                    <a16:creationId xmlns:a16="http://schemas.microsoft.com/office/drawing/2014/main" id="{A80C4E5F-FE32-46F3-B6C8-63EA78C041EB}"/>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4" name="Rectangle 23">
                <a:extLst>
                  <a:ext uri="{FF2B5EF4-FFF2-40B4-BE49-F238E27FC236}">
                    <a16:creationId xmlns:a16="http://schemas.microsoft.com/office/drawing/2014/main" id="{CD72D570-13FE-444E-AA86-64F77124D3EB}"/>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2" name="Freeform 5">
              <a:extLst>
                <a:ext uri="{FF2B5EF4-FFF2-40B4-BE49-F238E27FC236}">
                  <a16:creationId xmlns:a16="http://schemas.microsoft.com/office/drawing/2014/main" id="{26F8EB0D-B38F-4328-AA6D-AF40EEC81C54}"/>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329861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Advertising on TV platforms generates the highest </a:t>
            </a:r>
            <a:r>
              <a:rPr lang="en-BE" dirty="0"/>
              <a:t>s</a:t>
            </a:r>
            <a:r>
              <a:rPr lang="en-GB" dirty="0" err="1"/>
              <a:t>hort</a:t>
            </a:r>
            <a:r>
              <a:rPr lang="en-GB" dirty="0"/>
              <a:t>-term advertising strength </a:t>
            </a:r>
            <a:r>
              <a:rPr lang="en-BE" dirty="0"/>
              <a:t>(</a:t>
            </a:r>
            <a:r>
              <a:rPr lang="en-GB" dirty="0"/>
              <a:t>STAS</a:t>
            </a:r>
            <a:r>
              <a:rPr lang="en-BE" dirty="0"/>
              <a:t>)</a:t>
            </a:r>
            <a:r>
              <a:rPr lang="en-GB" dirty="0"/>
              <a:t> and aided recall</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Not all reach is equal, </a:t>
            </a:r>
            <a:r>
              <a:rPr lang="en-GB" sz="1000" i="1" dirty="0" err="1">
                <a:solidFill>
                  <a:schemeClr val="tx1">
                    <a:lumMod val="50000"/>
                    <a:lumOff val="50000"/>
                  </a:schemeClr>
                </a:solidFill>
                <a:cs typeface="Arial" panose="020B0604020202020204" pitchFamily="34" charset="0"/>
              </a:rPr>
              <a:t>Screenforce</a:t>
            </a:r>
            <a:r>
              <a:rPr lang="en-GB" sz="1000" i="1" dirty="0">
                <a:solidFill>
                  <a:schemeClr val="tx1">
                    <a:lumMod val="50000"/>
                    <a:lumOff val="50000"/>
                  </a:schemeClr>
                </a:solidFill>
                <a:cs typeface="Arial" panose="020B0604020202020204" pitchFamily="34" charset="0"/>
              </a:rPr>
              <a:t>/Amplified Intelligence, 2020</a:t>
            </a:r>
          </a:p>
        </p:txBody>
      </p:sp>
      <p:sp>
        <p:nvSpPr>
          <p:cNvPr id="8" name="Rectangle 7">
            <a:extLst>
              <a:ext uri="{FF2B5EF4-FFF2-40B4-BE49-F238E27FC236}">
                <a16:creationId xmlns:a16="http://schemas.microsoft.com/office/drawing/2014/main" id="{68F546B9-6A87-4A33-B051-2E7491147F5E}"/>
              </a:ext>
            </a:extLst>
          </p:cNvPr>
          <p:cNvSpPr/>
          <p:nvPr/>
        </p:nvSpPr>
        <p:spPr>
          <a:xfrm>
            <a:off x="-1" y="2264733"/>
            <a:ext cx="5948917" cy="383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E99F412F-2C25-4941-9EA8-B8DCD35B242F}"/>
              </a:ext>
            </a:extLst>
          </p:cNvPr>
          <p:cNvSpPr/>
          <p:nvPr/>
        </p:nvSpPr>
        <p:spPr>
          <a:xfrm>
            <a:off x="6246454" y="2260571"/>
            <a:ext cx="5948917" cy="3843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2" name="Tabelle rot 01">
            <a:extLst>
              <a:ext uri="{FF2B5EF4-FFF2-40B4-BE49-F238E27FC236}">
                <a16:creationId xmlns:a16="http://schemas.microsoft.com/office/drawing/2014/main" id="{544C9E6A-BE5A-4467-8E1F-17F95364B42A}"/>
              </a:ext>
            </a:extLst>
          </p:cNvPr>
          <p:cNvGraphicFramePr>
            <a:graphicFrameLocks/>
          </p:cNvGraphicFramePr>
          <p:nvPr>
            <p:custDataLst>
              <p:tags r:id="rId1"/>
            </p:custDataLst>
            <p:extLst>
              <p:ext uri="{D42A27DB-BD31-4B8C-83A1-F6EECF244321}">
                <p14:modId xmlns:p14="http://schemas.microsoft.com/office/powerpoint/2010/main" val="740013777"/>
              </p:ext>
            </p:extLst>
          </p:nvPr>
        </p:nvGraphicFramePr>
        <p:xfrm>
          <a:off x="412011" y="3026816"/>
          <a:ext cx="5159449" cy="2311350"/>
        </p:xfrm>
        <a:graphic>
          <a:graphicData uri="http://schemas.openxmlformats.org/drawingml/2006/table">
            <a:tbl>
              <a:tblPr firstRow="1" firstCol="1">
                <a:tableStyleId>{6E25E649-3F16-4E02-A733-19D2CDBF48F0}</a:tableStyleId>
              </a:tblPr>
              <a:tblGrid>
                <a:gridCol w="1748053">
                  <a:extLst>
                    <a:ext uri="{9D8B030D-6E8A-4147-A177-3AD203B41FA5}">
                      <a16:colId xmlns:a16="http://schemas.microsoft.com/office/drawing/2014/main" val="2890338786"/>
                    </a:ext>
                  </a:extLst>
                </a:gridCol>
                <a:gridCol w="1748053">
                  <a:extLst>
                    <a:ext uri="{9D8B030D-6E8A-4147-A177-3AD203B41FA5}">
                      <a16:colId xmlns:a16="http://schemas.microsoft.com/office/drawing/2014/main" val="31176249"/>
                    </a:ext>
                  </a:extLst>
                </a:gridCol>
                <a:gridCol w="1663343">
                  <a:extLst>
                    <a:ext uri="{9D8B030D-6E8A-4147-A177-3AD203B41FA5}">
                      <a16:colId xmlns:a16="http://schemas.microsoft.com/office/drawing/2014/main" val="2405651642"/>
                    </a:ext>
                  </a:extLst>
                </a:gridCol>
              </a:tblGrid>
              <a:tr h="648935">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4480160"/>
                  </a:ext>
                </a:extLst>
              </a:tr>
              <a:tr h="332483">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TV</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0" lang="de-DE" sz="1400" b="0" i="0" u="none" strike="noStrike" kern="1200" cap="none" spc="0" normalizeH="0" baseline="0" noProof="0" dirty="0">
                          <a:ln>
                            <a:noFill/>
                          </a:ln>
                          <a:solidFill>
                            <a:schemeClr val="tx1"/>
                          </a:solidFill>
                          <a:effectLst/>
                          <a:uLnTx/>
                          <a:uFillTx/>
                          <a:latin typeface="+mn-lt"/>
                          <a:ea typeface="+mn-ea"/>
                          <a:cs typeface="+mn-cs"/>
                        </a:rPr>
                        <a:t>129</a:t>
                      </a: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36770516"/>
                  </a:ext>
                </a:extLst>
              </a:tr>
              <a:tr h="332483">
                <a:tc>
                  <a:txBody>
                    <a:bodyPr/>
                    <a:lstStyle/>
                    <a:p>
                      <a:r>
                        <a:rPr lang="de-DE" sz="1400" b="1" dirty="0">
                          <a:solidFill>
                            <a:schemeClr val="tx1"/>
                          </a:solidFill>
                          <a:latin typeface="+mn-lt"/>
                        </a:rPr>
                        <a:t>BVOD</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138</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32483">
                <a:tc>
                  <a:txBody>
                    <a:bodyPr/>
                    <a:lstStyle/>
                    <a:p>
                      <a:r>
                        <a:rPr lang="de-DE" sz="1400" b="1" dirty="0">
                          <a:solidFill>
                            <a:schemeClr val="tx1"/>
                          </a:solidFill>
                          <a:latin typeface="+mn-lt"/>
                        </a:rPr>
                        <a:t>YouTube</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112</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32483">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Instagram</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105</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08558082"/>
                  </a:ext>
                </a:extLst>
              </a:tr>
              <a:tr h="332483">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Facebook</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100</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5776655"/>
                  </a:ext>
                </a:extLst>
              </a:tr>
            </a:tbl>
          </a:graphicData>
        </a:graphic>
      </p:graphicFrame>
      <p:graphicFrame>
        <p:nvGraphicFramePr>
          <p:cNvPr id="14" name="Tabelle rot 01">
            <a:extLst>
              <a:ext uri="{FF2B5EF4-FFF2-40B4-BE49-F238E27FC236}">
                <a16:creationId xmlns:a16="http://schemas.microsoft.com/office/drawing/2014/main" id="{9A6D0617-DC45-40FD-81DF-3459FEFF74B3}"/>
              </a:ext>
            </a:extLst>
          </p:cNvPr>
          <p:cNvGraphicFramePr>
            <a:graphicFrameLocks/>
          </p:cNvGraphicFramePr>
          <p:nvPr>
            <p:custDataLst>
              <p:tags r:id="rId2"/>
            </p:custDataLst>
            <p:extLst>
              <p:ext uri="{D42A27DB-BD31-4B8C-83A1-F6EECF244321}">
                <p14:modId xmlns:p14="http://schemas.microsoft.com/office/powerpoint/2010/main" val="844344077"/>
              </p:ext>
            </p:extLst>
          </p:nvPr>
        </p:nvGraphicFramePr>
        <p:xfrm>
          <a:off x="6620541" y="3026815"/>
          <a:ext cx="5159448" cy="2347939"/>
        </p:xfrm>
        <a:graphic>
          <a:graphicData uri="http://schemas.openxmlformats.org/drawingml/2006/table">
            <a:tbl>
              <a:tblPr firstRow="1" firstCol="1">
                <a:tableStyleId>{6E25E649-3F16-4E02-A733-19D2CDBF48F0}</a:tableStyleId>
              </a:tblPr>
              <a:tblGrid>
                <a:gridCol w="1719816">
                  <a:extLst>
                    <a:ext uri="{9D8B030D-6E8A-4147-A177-3AD203B41FA5}">
                      <a16:colId xmlns:a16="http://schemas.microsoft.com/office/drawing/2014/main" val="2890338786"/>
                    </a:ext>
                  </a:extLst>
                </a:gridCol>
                <a:gridCol w="1719816">
                  <a:extLst>
                    <a:ext uri="{9D8B030D-6E8A-4147-A177-3AD203B41FA5}">
                      <a16:colId xmlns:a16="http://schemas.microsoft.com/office/drawing/2014/main" val="31176249"/>
                    </a:ext>
                  </a:extLst>
                </a:gridCol>
                <a:gridCol w="1719816">
                  <a:extLst>
                    <a:ext uri="{9D8B030D-6E8A-4147-A177-3AD203B41FA5}">
                      <a16:colId xmlns:a16="http://schemas.microsoft.com/office/drawing/2014/main" val="2405651642"/>
                    </a:ext>
                  </a:extLst>
                </a:gridCol>
              </a:tblGrid>
              <a:tr h="652984">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1400" b="0" dirty="0">
                        <a:solidFill>
                          <a:schemeClr val="tx1"/>
                        </a:solidFill>
                        <a:latin typeface="+mn-lt"/>
                      </a:endParaRPr>
                    </a:p>
                  </a:txBody>
                  <a:tcP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4480160"/>
                  </a:ext>
                </a:extLst>
              </a:tr>
              <a:tr h="338991">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TV</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28</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36770516"/>
                  </a:ext>
                </a:extLst>
              </a:tr>
              <a:tr h="338991">
                <a:tc>
                  <a:txBody>
                    <a:bodyPr/>
                    <a:lstStyle/>
                    <a:p>
                      <a:r>
                        <a:rPr lang="de-DE" sz="1400" b="1" dirty="0">
                          <a:solidFill>
                            <a:schemeClr val="tx1"/>
                          </a:solidFill>
                          <a:latin typeface="+mn-lt"/>
                        </a:rPr>
                        <a:t>BVOD</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23</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38991">
                <a:tc>
                  <a:txBody>
                    <a:bodyPr/>
                    <a:lstStyle/>
                    <a:p>
                      <a:r>
                        <a:rPr lang="de-DE" sz="1400" b="1" dirty="0">
                          <a:solidFill>
                            <a:schemeClr val="tx1"/>
                          </a:solidFill>
                          <a:latin typeface="+mn-lt"/>
                        </a:rPr>
                        <a:t>YouTube</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18</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38991">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Instagram</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16</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08558082"/>
                  </a:ext>
                </a:extLst>
              </a:tr>
              <a:tr h="338991">
                <a:tc>
                  <a:txBody>
                    <a:bodyPr/>
                    <a:lstStyle/>
                    <a:p>
                      <a:r>
                        <a:rPr kumimoji="0" lang="de-DE" sz="1400" b="1" i="0" u="none" strike="noStrike" kern="1200" cap="none" spc="0" normalizeH="0" baseline="0" noProof="0" dirty="0">
                          <a:ln>
                            <a:noFill/>
                          </a:ln>
                          <a:solidFill>
                            <a:schemeClr val="tx1"/>
                          </a:solidFill>
                          <a:effectLst/>
                          <a:uLnTx/>
                          <a:uFillTx/>
                          <a:latin typeface="+mn-lt"/>
                          <a:ea typeface="+mn-ea"/>
                          <a:cs typeface="+mn-cs"/>
                        </a:rPr>
                        <a:t>Facebook</a:t>
                      </a:r>
                      <a:endParaRPr lang="de-DE" sz="1400" b="1"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400" b="0" dirty="0">
                        <a:solidFill>
                          <a:schemeClr val="tx1"/>
                        </a:solidFill>
                        <a:latin typeface="+mn-lt"/>
                      </a:endParaRP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1400" b="0" dirty="0">
                          <a:solidFill>
                            <a:schemeClr val="tx1"/>
                          </a:solidFill>
                          <a:latin typeface="+mn-lt"/>
                        </a:rPr>
                        <a:t>16</a:t>
                      </a:r>
                    </a:p>
                  </a:txBody>
                  <a:tcPr anchor="ctr">
                    <a:lnL w="9525" cap="flat" cmpd="sng" algn="ctr">
                      <a:solidFill>
                        <a:schemeClr val="tx1">
                          <a:lumMod val="10000"/>
                          <a:lumOff val="90000"/>
                        </a:schemeClr>
                      </a:solidFill>
                      <a:prstDash val="solid"/>
                      <a:round/>
                      <a:headEnd type="none" w="med" len="med"/>
                      <a:tailEnd type="none" w="med" len="med"/>
                    </a:lnL>
                    <a:lnR w="9525" cap="flat" cmpd="sng" algn="ctr">
                      <a:solidFill>
                        <a:schemeClr val="tx1">
                          <a:lumMod val="10000"/>
                          <a:lumOff val="90000"/>
                        </a:schemeClr>
                      </a:solidFill>
                      <a:prstDash val="solid"/>
                      <a:round/>
                      <a:headEnd type="none" w="med" len="med"/>
                      <a:tailEnd type="none" w="med" len="med"/>
                    </a:lnR>
                    <a:lnT w="9525" cap="flat" cmpd="sng" algn="ctr">
                      <a:solidFill>
                        <a:schemeClr val="tx1">
                          <a:lumMod val="10000"/>
                          <a:lumOff val="90000"/>
                        </a:schemeClr>
                      </a:solidFill>
                      <a:prstDash val="solid"/>
                      <a:round/>
                      <a:headEnd type="none" w="med" len="med"/>
                      <a:tailEnd type="none" w="med" len="med"/>
                    </a:lnT>
                    <a:lnB w="9525" cap="flat" cmpd="sng" algn="ctr">
                      <a:solidFill>
                        <a:schemeClr val="tx1">
                          <a:lumMod val="10000"/>
                          <a:lumOff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5776655"/>
                  </a:ext>
                </a:extLst>
              </a:tr>
            </a:tbl>
          </a:graphicData>
        </a:graphic>
      </p:graphicFrame>
      <p:pic>
        <p:nvPicPr>
          <p:cNvPr id="4" name="Picture 3">
            <a:extLst>
              <a:ext uri="{FF2B5EF4-FFF2-40B4-BE49-F238E27FC236}">
                <a16:creationId xmlns:a16="http://schemas.microsoft.com/office/drawing/2014/main" id="{BD33FF56-DCB0-48A0-B209-3D4B2BAE82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686613" y="3061232"/>
            <a:ext cx="610243" cy="610243"/>
          </a:xfrm>
          <a:prstGeom prst="rect">
            <a:avLst/>
          </a:prstGeom>
        </p:spPr>
      </p:pic>
      <p:pic>
        <p:nvPicPr>
          <p:cNvPr id="7" name="Picture 6">
            <a:extLst>
              <a:ext uri="{FF2B5EF4-FFF2-40B4-BE49-F238E27FC236}">
                <a16:creationId xmlns:a16="http://schemas.microsoft.com/office/drawing/2014/main" id="{4252D034-DEDA-41B3-A9E8-42BFCCF434B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66259" y="3075269"/>
            <a:ext cx="537108" cy="537108"/>
          </a:xfrm>
          <a:prstGeom prst="rect">
            <a:avLst/>
          </a:prstGeom>
        </p:spPr>
      </p:pic>
      <p:sp>
        <p:nvSpPr>
          <p:cNvPr id="18" name="Textplatzhalter 9">
            <a:extLst>
              <a:ext uri="{FF2B5EF4-FFF2-40B4-BE49-F238E27FC236}">
                <a16:creationId xmlns:a16="http://schemas.microsoft.com/office/drawing/2014/main" id="{EC687306-AEE6-4A4F-8088-35C8E88AF9A1}"/>
              </a:ext>
            </a:extLst>
          </p:cNvPr>
          <p:cNvSpPr txBox="1">
            <a:spLocks/>
          </p:cNvSpPr>
          <p:nvPr/>
        </p:nvSpPr>
        <p:spPr>
          <a:xfrm>
            <a:off x="412011" y="2446373"/>
            <a:ext cx="5159449" cy="42319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GB" b="1" dirty="0">
                <a:solidFill>
                  <a:schemeClr val="tx1"/>
                </a:solidFill>
              </a:rPr>
              <a:t>STAS by media channel</a:t>
            </a:r>
          </a:p>
          <a:p>
            <a:r>
              <a:rPr lang="en-GB" sz="1100" dirty="0">
                <a:solidFill>
                  <a:schemeClr val="tx1"/>
                </a:solidFill>
              </a:rPr>
              <a:t>Figures as index</a:t>
            </a:r>
          </a:p>
        </p:txBody>
      </p:sp>
      <p:sp>
        <p:nvSpPr>
          <p:cNvPr id="20" name="Textplatzhalter 9">
            <a:extLst>
              <a:ext uri="{FF2B5EF4-FFF2-40B4-BE49-F238E27FC236}">
                <a16:creationId xmlns:a16="http://schemas.microsoft.com/office/drawing/2014/main" id="{9A1F0961-D837-4280-87BA-7F8FEDE7E52E}"/>
              </a:ext>
            </a:extLst>
          </p:cNvPr>
          <p:cNvSpPr txBox="1">
            <a:spLocks/>
          </p:cNvSpPr>
          <p:nvPr/>
        </p:nvSpPr>
        <p:spPr>
          <a:xfrm>
            <a:off x="6620541" y="5482521"/>
            <a:ext cx="5159448" cy="338554"/>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GB" sz="1100" b="1" dirty="0">
                <a:solidFill>
                  <a:schemeClr val="tx1"/>
                </a:solidFill>
              </a:rPr>
              <a:t>Reading example: </a:t>
            </a:r>
            <a:r>
              <a:rPr lang="en-GB" sz="1100" dirty="0">
                <a:solidFill>
                  <a:schemeClr val="tx1"/>
                </a:solidFill>
              </a:rPr>
              <a:t>After exposure to TV advertising 28 percent can remember the advertised brands.</a:t>
            </a:r>
          </a:p>
        </p:txBody>
      </p:sp>
      <p:sp>
        <p:nvSpPr>
          <p:cNvPr id="21" name="Textplatzhalter 9">
            <a:extLst>
              <a:ext uri="{FF2B5EF4-FFF2-40B4-BE49-F238E27FC236}">
                <a16:creationId xmlns:a16="http://schemas.microsoft.com/office/drawing/2014/main" id="{28A3C6F2-A098-42E5-A46C-1DBA735257BB}"/>
              </a:ext>
            </a:extLst>
          </p:cNvPr>
          <p:cNvSpPr txBox="1">
            <a:spLocks/>
          </p:cNvSpPr>
          <p:nvPr/>
        </p:nvSpPr>
        <p:spPr>
          <a:xfrm>
            <a:off x="6620541" y="2446372"/>
            <a:ext cx="5159448" cy="423193"/>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GB" b="1" dirty="0">
                <a:solidFill>
                  <a:schemeClr val="tx1"/>
                </a:solidFill>
              </a:rPr>
              <a:t>AIDED Advertising recall by media channel</a:t>
            </a:r>
          </a:p>
          <a:p>
            <a:r>
              <a:rPr lang="en-GB" sz="1100" dirty="0">
                <a:solidFill>
                  <a:schemeClr val="tx1"/>
                </a:solidFill>
              </a:rPr>
              <a:t>Figures in %</a:t>
            </a:r>
          </a:p>
        </p:txBody>
      </p:sp>
      <p:sp>
        <p:nvSpPr>
          <p:cNvPr id="22" name="Textplatzhalter 9">
            <a:extLst>
              <a:ext uri="{FF2B5EF4-FFF2-40B4-BE49-F238E27FC236}">
                <a16:creationId xmlns:a16="http://schemas.microsoft.com/office/drawing/2014/main" id="{A689B821-167E-4272-8D85-BDE11317A970}"/>
              </a:ext>
            </a:extLst>
          </p:cNvPr>
          <p:cNvSpPr txBox="1">
            <a:spLocks/>
          </p:cNvSpPr>
          <p:nvPr/>
        </p:nvSpPr>
        <p:spPr>
          <a:xfrm>
            <a:off x="412011" y="5466710"/>
            <a:ext cx="5159450" cy="338554"/>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GB" sz="1100" b="1" dirty="0">
                <a:solidFill>
                  <a:schemeClr val="tx1"/>
                </a:solidFill>
              </a:rPr>
              <a:t>Reading example: </a:t>
            </a:r>
            <a:r>
              <a:rPr lang="en-GB" sz="1100" dirty="0">
                <a:solidFill>
                  <a:schemeClr val="tx1"/>
                </a:solidFill>
              </a:rPr>
              <a:t>The purchase intention for the advertised brands is 29 percent higher after exposure to TV advertising than without advertising exposure. </a:t>
            </a:r>
          </a:p>
        </p:txBody>
      </p:sp>
      <p:pic>
        <p:nvPicPr>
          <p:cNvPr id="23" name="Picture 22">
            <a:extLst>
              <a:ext uri="{FF2B5EF4-FFF2-40B4-BE49-F238E27FC236}">
                <a16:creationId xmlns:a16="http://schemas.microsoft.com/office/drawing/2014/main" id="{F003A7B5-3D7D-427C-9773-13D90825F04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pic>
        <p:nvPicPr>
          <p:cNvPr id="24" name="Picture 23">
            <a:extLst>
              <a:ext uri="{FF2B5EF4-FFF2-40B4-BE49-F238E27FC236}">
                <a16:creationId xmlns:a16="http://schemas.microsoft.com/office/drawing/2014/main" id="{1B00D8DF-8F2C-489F-8D24-295FB373FF5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79803" y="3061232"/>
            <a:ext cx="610243" cy="610243"/>
          </a:xfrm>
          <a:prstGeom prst="rect">
            <a:avLst/>
          </a:prstGeom>
        </p:spPr>
      </p:pic>
      <p:pic>
        <p:nvPicPr>
          <p:cNvPr id="25" name="Picture 24">
            <a:extLst>
              <a:ext uri="{FF2B5EF4-FFF2-40B4-BE49-F238E27FC236}">
                <a16:creationId xmlns:a16="http://schemas.microsoft.com/office/drawing/2014/main" id="{826F39FE-CAC0-4140-B7B5-C62668673B0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659449" y="3075269"/>
            <a:ext cx="537108" cy="537108"/>
          </a:xfrm>
          <a:prstGeom prst="rect">
            <a:avLst/>
          </a:prstGeom>
        </p:spPr>
      </p:pic>
    </p:spTree>
    <p:extLst>
      <p:ext uri="{BB962C8B-B14F-4D97-AF65-F5344CB8AC3E}">
        <p14:creationId xmlns:p14="http://schemas.microsoft.com/office/powerpoint/2010/main" val="43721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900" y="296073"/>
            <a:ext cx="11416922"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400" dirty="0"/>
              <a:t>TV’s advertising impact remains </a:t>
            </a:r>
            <a:r>
              <a:rPr lang="en-BE" sz="3400" dirty="0"/>
              <a:t>strong over time</a:t>
            </a:r>
            <a:endParaRPr lang="en-BE" sz="3400"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Not all reach is equal, </a:t>
            </a:r>
            <a:r>
              <a:rPr lang="en-GB" sz="1000" i="1" dirty="0" err="1">
                <a:solidFill>
                  <a:schemeClr val="tx1">
                    <a:lumMod val="50000"/>
                    <a:lumOff val="50000"/>
                  </a:schemeClr>
                </a:solidFill>
                <a:cs typeface="Arial" panose="020B0604020202020204" pitchFamily="34" charset="0"/>
              </a:rPr>
              <a:t>Screenforce</a:t>
            </a:r>
            <a:r>
              <a:rPr lang="en-GB" sz="1000" i="1" dirty="0">
                <a:solidFill>
                  <a:schemeClr val="tx1">
                    <a:lumMod val="50000"/>
                    <a:lumOff val="50000"/>
                  </a:schemeClr>
                </a:solidFill>
                <a:cs typeface="Arial" panose="020B0604020202020204" pitchFamily="34" charset="0"/>
              </a:rPr>
              <a:t>/Amplified Intelligence, 2020</a:t>
            </a:r>
          </a:p>
        </p:txBody>
      </p:sp>
      <p:sp>
        <p:nvSpPr>
          <p:cNvPr id="10" name="Rectangle 9">
            <a:extLst>
              <a:ext uri="{FF2B5EF4-FFF2-40B4-BE49-F238E27FC236}">
                <a16:creationId xmlns:a16="http://schemas.microsoft.com/office/drawing/2014/main" id="{59C207F3-D170-4EFA-9973-D4B1E20089B6}"/>
              </a:ext>
            </a:extLst>
          </p:cNvPr>
          <p:cNvSpPr/>
          <p:nvPr/>
        </p:nvSpPr>
        <p:spPr>
          <a:xfrm>
            <a:off x="0" y="1244600"/>
            <a:ext cx="12237494"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platzhalter 9">
            <a:extLst>
              <a:ext uri="{FF2B5EF4-FFF2-40B4-BE49-F238E27FC236}">
                <a16:creationId xmlns:a16="http://schemas.microsoft.com/office/drawing/2014/main" id="{05C9FC9A-C28E-4DB7-ABA4-696B39420849}"/>
              </a:ext>
            </a:extLst>
          </p:cNvPr>
          <p:cNvSpPr txBox="1">
            <a:spLocks/>
          </p:cNvSpPr>
          <p:nvPr/>
        </p:nvSpPr>
        <p:spPr>
          <a:xfrm>
            <a:off x="342898" y="1525182"/>
            <a:ext cx="11515727" cy="469359"/>
          </a:xfrm>
          <a:prstGeom prst="rect">
            <a:avLst/>
          </a:prstGeom>
          <a:noFill/>
        </p:spPr>
        <p:txBody>
          <a:bodyPr wrap="square" lIns="0" tIns="0" rIns="0" bIns="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400" kern="1200">
                <a:solidFill>
                  <a:schemeClr val="bg2"/>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3pPr>
            <a:lvl4pPr marL="540000" indent="-180000" algn="l" defTabSz="914400" rtl="0" eaLnBrk="1" latinLnBrk="0" hangingPunct="1">
              <a:lnSpc>
                <a:spcPct val="100000"/>
              </a:lnSpc>
              <a:spcBef>
                <a:spcPts val="0"/>
              </a:spcBef>
              <a:spcAft>
                <a:spcPts val="300"/>
              </a:spcAft>
              <a:buClr>
                <a:schemeClr val="tx1"/>
              </a:buClr>
              <a:buSzPct val="120000"/>
              <a:buFont typeface="Arial" panose="020B0604020202020204" pitchFamily="34" charset="0"/>
              <a:buChar char="•"/>
              <a:defRPr sz="1400" kern="1200">
                <a:solidFill>
                  <a:schemeClr val="bg2"/>
                </a:solidFill>
                <a:latin typeface="+mn-lt"/>
                <a:ea typeface="+mn-ea"/>
                <a:cs typeface="+mn-cs"/>
              </a:defRPr>
            </a:lvl4pPr>
            <a:lvl5pPr marL="179388" indent="-179388" algn="l" defTabSz="914400" rtl="0" eaLnBrk="1" latinLnBrk="0" hangingPunct="1">
              <a:lnSpc>
                <a:spcPct val="100000"/>
              </a:lnSpc>
              <a:spcBef>
                <a:spcPts val="300"/>
              </a:spcBef>
              <a:spcAft>
                <a:spcPts val="300"/>
              </a:spcAft>
              <a:buClr>
                <a:schemeClr val="tx1"/>
              </a:buClr>
              <a:buFont typeface="+mj-lt"/>
              <a:buAutoNum type="arabicPeriod"/>
              <a:defRPr sz="1400" kern="1200">
                <a:solidFill>
                  <a:schemeClr val="bg2"/>
                </a:solidFill>
                <a:latin typeface="+mn-lt"/>
                <a:ea typeface="+mn-ea"/>
                <a:cs typeface="+mn-cs"/>
              </a:defRPr>
            </a:lvl5pPr>
            <a:lvl6pPr marL="360363" indent="-180975" algn="l" defTabSz="914400" rtl="0" eaLnBrk="1" latinLnBrk="0" hangingPunct="1">
              <a:lnSpc>
                <a:spcPct val="100000"/>
              </a:lnSpc>
              <a:spcBef>
                <a:spcPts val="0"/>
              </a:spcBef>
              <a:spcAft>
                <a:spcPts val="300"/>
              </a:spcAft>
              <a:buClr>
                <a:schemeClr val="tx1"/>
              </a:buClr>
              <a:buFont typeface="+mj-lt"/>
              <a:buAutoNum type="arabicPeriod"/>
              <a:defRPr sz="1400" kern="1200">
                <a:solidFill>
                  <a:schemeClr val="bg2"/>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400" kern="1200">
                <a:solidFill>
                  <a:schemeClr val="bg2"/>
                </a:solidFill>
                <a:latin typeface="+mn-lt"/>
                <a:ea typeface="+mn-ea"/>
                <a:cs typeface="+mn-cs"/>
              </a:defRPr>
            </a:lvl9pPr>
          </a:lstStyle>
          <a:p>
            <a:r>
              <a:rPr lang="en-GB" b="1" dirty="0">
                <a:solidFill>
                  <a:schemeClr val="tx1"/>
                </a:solidFill>
              </a:rPr>
              <a:t>Short-term advertising strength (STAS) over time</a:t>
            </a:r>
          </a:p>
          <a:p>
            <a:r>
              <a:rPr lang="en-GB" dirty="0">
                <a:solidFill>
                  <a:schemeClr val="tx1"/>
                </a:solidFill>
              </a:rPr>
              <a:t>Figures as index</a:t>
            </a:r>
          </a:p>
        </p:txBody>
      </p:sp>
      <p:graphicFrame>
        <p:nvGraphicFramePr>
          <p:cNvPr id="14" name="Chart">
            <a:extLst>
              <a:ext uri="{FF2B5EF4-FFF2-40B4-BE49-F238E27FC236}">
                <a16:creationId xmlns:a16="http://schemas.microsoft.com/office/drawing/2014/main" id="{4B60A6AF-40DA-4555-AB0D-33993DDBC3DF}"/>
              </a:ext>
            </a:extLst>
          </p:cNvPr>
          <p:cNvGraphicFramePr>
            <a:graphicFrameLocks/>
          </p:cNvGraphicFramePr>
          <p:nvPr>
            <p:custDataLst>
              <p:tags r:id="rId1"/>
            </p:custDataLst>
            <p:extLst>
              <p:ext uri="{D42A27DB-BD31-4B8C-83A1-F6EECF244321}">
                <p14:modId xmlns:p14="http://schemas.microsoft.com/office/powerpoint/2010/main" val="3600658663"/>
              </p:ext>
            </p:extLst>
          </p:nvPr>
        </p:nvGraphicFramePr>
        <p:xfrm>
          <a:off x="342898" y="2110853"/>
          <a:ext cx="11232805" cy="389871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2">
            <a:extLst>
              <a:ext uri="{FF2B5EF4-FFF2-40B4-BE49-F238E27FC236}">
                <a16:creationId xmlns:a16="http://schemas.microsoft.com/office/drawing/2014/main" id="{47F5C559-C707-4D0F-941E-1C22F67FCA07}"/>
              </a:ext>
            </a:extLst>
          </p:cNvPr>
          <p:cNvSpPr txBox="1">
            <a:spLocks/>
          </p:cNvSpPr>
          <p:nvPr/>
        </p:nvSpPr>
        <p:spPr>
          <a:xfrm>
            <a:off x="934349" y="2222635"/>
            <a:ext cx="441227" cy="262054"/>
          </a:xfrm>
          <a:prstGeom prst="rect">
            <a:avLst/>
          </a:prstGeom>
          <a:solidFill>
            <a:schemeClr val="accent1">
              <a:lumMod val="50000"/>
            </a:schemeClr>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138</a:t>
            </a:r>
          </a:p>
        </p:txBody>
      </p:sp>
      <p:sp>
        <p:nvSpPr>
          <p:cNvPr id="17" name="Text Placeholder 2">
            <a:extLst>
              <a:ext uri="{FF2B5EF4-FFF2-40B4-BE49-F238E27FC236}">
                <a16:creationId xmlns:a16="http://schemas.microsoft.com/office/drawing/2014/main" id="{1EC14539-EC9B-4F03-B7DE-4B71D7E13E8B}"/>
              </a:ext>
            </a:extLst>
          </p:cNvPr>
          <p:cNvSpPr txBox="1">
            <a:spLocks/>
          </p:cNvSpPr>
          <p:nvPr/>
        </p:nvSpPr>
        <p:spPr>
          <a:xfrm>
            <a:off x="934349" y="3272607"/>
            <a:ext cx="441227" cy="262054"/>
          </a:xfrm>
          <a:prstGeom prst="rect">
            <a:avLst/>
          </a:prstGeom>
          <a:solidFill>
            <a:schemeClr val="accent1"/>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129</a:t>
            </a:r>
          </a:p>
        </p:txBody>
      </p:sp>
      <p:sp>
        <p:nvSpPr>
          <p:cNvPr id="18" name="Text Placeholder 2">
            <a:extLst>
              <a:ext uri="{FF2B5EF4-FFF2-40B4-BE49-F238E27FC236}">
                <a16:creationId xmlns:a16="http://schemas.microsoft.com/office/drawing/2014/main" id="{DFA8B17B-38CD-4AB2-A620-F4B1D95263BF}"/>
              </a:ext>
            </a:extLst>
          </p:cNvPr>
          <p:cNvSpPr txBox="1">
            <a:spLocks/>
          </p:cNvSpPr>
          <p:nvPr/>
        </p:nvSpPr>
        <p:spPr>
          <a:xfrm>
            <a:off x="934349" y="3659937"/>
            <a:ext cx="441227" cy="261610"/>
          </a:xfrm>
          <a:prstGeom prst="rect">
            <a:avLst/>
          </a:prstGeom>
          <a:solidFill>
            <a:schemeClr val="tx1"/>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112</a:t>
            </a:r>
          </a:p>
        </p:txBody>
      </p:sp>
      <p:sp>
        <p:nvSpPr>
          <p:cNvPr id="19" name="Text Placeholder 2">
            <a:extLst>
              <a:ext uri="{FF2B5EF4-FFF2-40B4-BE49-F238E27FC236}">
                <a16:creationId xmlns:a16="http://schemas.microsoft.com/office/drawing/2014/main" id="{36A722A6-912B-4274-9E53-82CE49CA7B33}"/>
              </a:ext>
            </a:extLst>
          </p:cNvPr>
          <p:cNvSpPr txBox="1">
            <a:spLocks/>
          </p:cNvSpPr>
          <p:nvPr/>
        </p:nvSpPr>
        <p:spPr>
          <a:xfrm>
            <a:off x="934349" y="4319210"/>
            <a:ext cx="441227" cy="261610"/>
          </a:xfrm>
          <a:prstGeom prst="rect">
            <a:avLst/>
          </a:prstGeom>
          <a:solidFill>
            <a:schemeClr val="bg2"/>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100</a:t>
            </a:r>
          </a:p>
        </p:txBody>
      </p:sp>
      <p:sp>
        <p:nvSpPr>
          <p:cNvPr id="20" name="Text Placeholder 2">
            <a:extLst>
              <a:ext uri="{FF2B5EF4-FFF2-40B4-BE49-F238E27FC236}">
                <a16:creationId xmlns:a16="http://schemas.microsoft.com/office/drawing/2014/main" id="{A1AFBFB7-EE1F-4821-A9CC-E6767B9E30FF}"/>
              </a:ext>
            </a:extLst>
          </p:cNvPr>
          <p:cNvSpPr txBox="1">
            <a:spLocks/>
          </p:cNvSpPr>
          <p:nvPr/>
        </p:nvSpPr>
        <p:spPr>
          <a:xfrm>
            <a:off x="10943570" y="3418100"/>
            <a:ext cx="441227" cy="261610"/>
          </a:xfrm>
          <a:prstGeom prst="rect">
            <a:avLst/>
          </a:prstGeom>
          <a:solidFill>
            <a:schemeClr val="accent1">
              <a:lumMod val="50000"/>
            </a:schemeClr>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115</a:t>
            </a:r>
          </a:p>
        </p:txBody>
      </p:sp>
      <p:sp>
        <p:nvSpPr>
          <p:cNvPr id="21" name="Text Placeholder 2">
            <a:extLst>
              <a:ext uri="{FF2B5EF4-FFF2-40B4-BE49-F238E27FC236}">
                <a16:creationId xmlns:a16="http://schemas.microsoft.com/office/drawing/2014/main" id="{F92A9C4D-DC87-46D2-835A-274AF7979199}"/>
              </a:ext>
            </a:extLst>
          </p:cNvPr>
          <p:cNvSpPr txBox="1">
            <a:spLocks/>
          </p:cNvSpPr>
          <p:nvPr/>
        </p:nvSpPr>
        <p:spPr>
          <a:xfrm>
            <a:off x="10943570" y="3876006"/>
            <a:ext cx="441227" cy="261610"/>
          </a:xfrm>
          <a:prstGeom prst="rect">
            <a:avLst/>
          </a:prstGeom>
          <a:solidFill>
            <a:schemeClr val="accent1"/>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114</a:t>
            </a:r>
          </a:p>
        </p:txBody>
      </p:sp>
      <p:sp>
        <p:nvSpPr>
          <p:cNvPr id="22" name="Text Placeholder 2">
            <a:extLst>
              <a:ext uri="{FF2B5EF4-FFF2-40B4-BE49-F238E27FC236}">
                <a16:creationId xmlns:a16="http://schemas.microsoft.com/office/drawing/2014/main" id="{4EE5AFF6-A76A-4712-A06F-BD0ACB1FB62B}"/>
              </a:ext>
            </a:extLst>
          </p:cNvPr>
          <p:cNvSpPr txBox="1">
            <a:spLocks/>
          </p:cNvSpPr>
          <p:nvPr/>
        </p:nvSpPr>
        <p:spPr>
          <a:xfrm>
            <a:off x="10943570" y="4321073"/>
            <a:ext cx="441227" cy="261610"/>
          </a:xfrm>
          <a:prstGeom prst="rect">
            <a:avLst/>
          </a:prstGeom>
          <a:solidFill>
            <a:schemeClr val="tx1"/>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bg2"/>
                </a:solidFill>
              </a:rPr>
              <a:t>99</a:t>
            </a:r>
          </a:p>
        </p:txBody>
      </p:sp>
      <p:sp>
        <p:nvSpPr>
          <p:cNvPr id="23" name="Text Placeholder 2">
            <a:extLst>
              <a:ext uri="{FF2B5EF4-FFF2-40B4-BE49-F238E27FC236}">
                <a16:creationId xmlns:a16="http://schemas.microsoft.com/office/drawing/2014/main" id="{4B9C095E-B746-43A5-9BE9-AB74B48015E9}"/>
              </a:ext>
            </a:extLst>
          </p:cNvPr>
          <p:cNvSpPr txBox="1">
            <a:spLocks/>
          </p:cNvSpPr>
          <p:nvPr/>
        </p:nvSpPr>
        <p:spPr>
          <a:xfrm>
            <a:off x="10943570" y="5155737"/>
            <a:ext cx="441227" cy="261610"/>
          </a:xfrm>
          <a:prstGeom prst="rect">
            <a:avLst/>
          </a:prstGeom>
          <a:solidFill>
            <a:schemeClr val="bg2"/>
          </a:solid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92</a:t>
            </a:r>
          </a:p>
        </p:txBody>
      </p:sp>
      <p:grpSp>
        <p:nvGrpSpPr>
          <p:cNvPr id="5" name="Group 4">
            <a:extLst>
              <a:ext uri="{FF2B5EF4-FFF2-40B4-BE49-F238E27FC236}">
                <a16:creationId xmlns:a16="http://schemas.microsoft.com/office/drawing/2014/main" id="{D13297E3-AE06-4851-B9C6-6CC7D3546528}"/>
              </a:ext>
            </a:extLst>
          </p:cNvPr>
          <p:cNvGrpSpPr/>
          <p:nvPr/>
        </p:nvGrpSpPr>
        <p:grpSpPr>
          <a:xfrm>
            <a:off x="689086" y="5605428"/>
            <a:ext cx="11160016" cy="261610"/>
            <a:chOff x="689086" y="5482595"/>
            <a:chExt cx="11160016" cy="261610"/>
          </a:xfrm>
        </p:grpSpPr>
        <p:sp>
          <p:nvSpPr>
            <p:cNvPr id="24" name="Text Placeholder 2">
              <a:extLst>
                <a:ext uri="{FF2B5EF4-FFF2-40B4-BE49-F238E27FC236}">
                  <a16:creationId xmlns:a16="http://schemas.microsoft.com/office/drawing/2014/main" id="{C1661625-F56E-4229-8065-9340117D2C3C}"/>
                </a:ext>
              </a:extLst>
            </p:cNvPr>
            <p:cNvSpPr txBox="1">
              <a:spLocks/>
            </p:cNvSpPr>
            <p:nvPr/>
          </p:nvSpPr>
          <p:spPr>
            <a:xfrm>
              <a:off x="689086"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0</a:t>
              </a:r>
            </a:p>
          </p:txBody>
        </p:sp>
        <p:sp>
          <p:nvSpPr>
            <p:cNvPr id="25" name="Text Placeholder 2">
              <a:extLst>
                <a:ext uri="{FF2B5EF4-FFF2-40B4-BE49-F238E27FC236}">
                  <a16:creationId xmlns:a16="http://schemas.microsoft.com/office/drawing/2014/main" id="{CD97B561-8C74-4A3E-9921-F4D812E59481}"/>
                </a:ext>
              </a:extLst>
            </p:cNvPr>
            <p:cNvSpPr txBox="1">
              <a:spLocks/>
            </p:cNvSpPr>
            <p:nvPr/>
          </p:nvSpPr>
          <p:spPr>
            <a:xfrm>
              <a:off x="2220342"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4</a:t>
              </a:r>
            </a:p>
          </p:txBody>
        </p:sp>
        <p:sp>
          <p:nvSpPr>
            <p:cNvPr id="26" name="Text Placeholder 2">
              <a:extLst>
                <a:ext uri="{FF2B5EF4-FFF2-40B4-BE49-F238E27FC236}">
                  <a16:creationId xmlns:a16="http://schemas.microsoft.com/office/drawing/2014/main" id="{A70851C5-8BB0-4443-A1F2-9FE94020C2A1}"/>
                </a:ext>
              </a:extLst>
            </p:cNvPr>
            <p:cNvSpPr txBox="1">
              <a:spLocks/>
            </p:cNvSpPr>
            <p:nvPr/>
          </p:nvSpPr>
          <p:spPr>
            <a:xfrm>
              <a:off x="3751598"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8</a:t>
              </a:r>
            </a:p>
          </p:txBody>
        </p:sp>
        <p:sp>
          <p:nvSpPr>
            <p:cNvPr id="27" name="Text Placeholder 2">
              <a:extLst>
                <a:ext uri="{FF2B5EF4-FFF2-40B4-BE49-F238E27FC236}">
                  <a16:creationId xmlns:a16="http://schemas.microsoft.com/office/drawing/2014/main" id="{F7822D99-B924-45D9-9F27-FCBD2D8EF6D2}"/>
                </a:ext>
              </a:extLst>
            </p:cNvPr>
            <p:cNvSpPr txBox="1">
              <a:spLocks/>
            </p:cNvSpPr>
            <p:nvPr/>
          </p:nvSpPr>
          <p:spPr>
            <a:xfrm>
              <a:off x="5282854"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12</a:t>
              </a:r>
            </a:p>
          </p:txBody>
        </p:sp>
        <p:sp>
          <p:nvSpPr>
            <p:cNvPr id="28" name="Text Placeholder 2">
              <a:extLst>
                <a:ext uri="{FF2B5EF4-FFF2-40B4-BE49-F238E27FC236}">
                  <a16:creationId xmlns:a16="http://schemas.microsoft.com/office/drawing/2014/main" id="{CE48369E-4E05-4DA3-9772-ECB23945FF62}"/>
                </a:ext>
              </a:extLst>
            </p:cNvPr>
            <p:cNvSpPr txBox="1">
              <a:spLocks/>
            </p:cNvSpPr>
            <p:nvPr/>
          </p:nvSpPr>
          <p:spPr>
            <a:xfrm>
              <a:off x="6814110"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16</a:t>
              </a:r>
            </a:p>
          </p:txBody>
        </p:sp>
        <p:sp>
          <p:nvSpPr>
            <p:cNvPr id="29" name="Text Placeholder 2">
              <a:extLst>
                <a:ext uri="{FF2B5EF4-FFF2-40B4-BE49-F238E27FC236}">
                  <a16:creationId xmlns:a16="http://schemas.microsoft.com/office/drawing/2014/main" id="{562D5EC4-B15F-4EA6-B963-A5F7458EE98A}"/>
                </a:ext>
              </a:extLst>
            </p:cNvPr>
            <p:cNvSpPr txBox="1">
              <a:spLocks/>
            </p:cNvSpPr>
            <p:nvPr/>
          </p:nvSpPr>
          <p:spPr>
            <a:xfrm>
              <a:off x="8345366"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20</a:t>
              </a:r>
            </a:p>
          </p:txBody>
        </p:sp>
        <p:sp>
          <p:nvSpPr>
            <p:cNvPr id="30" name="Text Placeholder 2">
              <a:extLst>
                <a:ext uri="{FF2B5EF4-FFF2-40B4-BE49-F238E27FC236}">
                  <a16:creationId xmlns:a16="http://schemas.microsoft.com/office/drawing/2014/main" id="{42276588-C129-4C48-B3C6-C9522697208D}"/>
                </a:ext>
              </a:extLst>
            </p:cNvPr>
            <p:cNvSpPr txBox="1">
              <a:spLocks/>
            </p:cNvSpPr>
            <p:nvPr/>
          </p:nvSpPr>
          <p:spPr>
            <a:xfrm>
              <a:off x="9876622"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24</a:t>
              </a:r>
            </a:p>
          </p:txBody>
        </p:sp>
        <p:sp>
          <p:nvSpPr>
            <p:cNvPr id="31" name="Text Placeholder 2">
              <a:extLst>
                <a:ext uri="{FF2B5EF4-FFF2-40B4-BE49-F238E27FC236}">
                  <a16:creationId xmlns:a16="http://schemas.microsoft.com/office/drawing/2014/main" id="{33321048-14C0-4D87-9B4C-3F795268874C}"/>
                </a:ext>
              </a:extLst>
            </p:cNvPr>
            <p:cNvSpPr txBox="1">
              <a:spLocks/>
            </p:cNvSpPr>
            <p:nvPr/>
          </p:nvSpPr>
          <p:spPr>
            <a:xfrm>
              <a:off x="11407875" y="5482595"/>
              <a:ext cx="441227"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b="1" dirty="0">
                  <a:solidFill>
                    <a:schemeClr val="tx1"/>
                  </a:solidFill>
                </a:rPr>
                <a:t>28</a:t>
              </a:r>
            </a:p>
          </p:txBody>
        </p:sp>
      </p:grpSp>
      <p:cxnSp>
        <p:nvCxnSpPr>
          <p:cNvPr id="8" name="Straight Connector 7">
            <a:extLst>
              <a:ext uri="{FF2B5EF4-FFF2-40B4-BE49-F238E27FC236}">
                <a16:creationId xmlns:a16="http://schemas.microsoft.com/office/drawing/2014/main" id="{706D2B47-F0D8-4A72-8449-512B782DB810}"/>
              </a:ext>
            </a:extLst>
          </p:cNvPr>
          <p:cNvCxnSpPr/>
          <p:nvPr/>
        </p:nvCxnSpPr>
        <p:spPr>
          <a:xfrm>
            <a:off x="800669" y="5550091"/>
            <a:ext cx="110484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Table 34">
            <a:extLst>
              <a:ext uri="{FF2B5EF4-FFF2-40B4-BE49-F238E27FC236}">
                <a16:creationId xmlns:a16="http://schemas.microsoft.com/office/drawing/2014/main" id="{7B04573D-8599-464C-B77A-FF998A419F17}"/>
              </a:ext>
            </a:extLst>
          </p:cNvPr>
          <p:cNvGraphicFramePr>
            <a:graphicFrameLocks noGrp="1"/>
          </p:cNvGraphicFramePr>
          <p:nvPr>
            <p:extLst>
              <p:ext uri="{D42A27DB-BD31-4B8C-83A1-F6EECF244321}">
                <p14:modId xmlns:p14="http://schemas.microsoft.com/office/powerpoint/2010/main" val="2245817883"/>
              </p:ext>
            </p:extLst>
          </p:nvPr>
        </p:nvGraphicFramePr>
        <p:xfrm>
          <a:off x="7638198" y="1440653"/>
          <a:ext cx="4121623" cy="1483360"/>
        </p:xfrm>
        <a:graphic>
          <a:graphicData uri="http://schemas.openxmlformats.org/drawingml/2006/table">
            <a:tbl>
              <a:tblPr firstRow="1" bandRow="1">
                <a:tableStyleId>{5C22544A-7EE6-4342-B048-85BDC9FD1C3A}</a:tableStyleId>
              </a:tblPr>
              <a:tblGrid>
                <a:gridCol w="1856095">
                  <a:extLst>
                    <a:ext uri="{9D8B030D-6E8A-4147-A177-3AD203B41FA5}">
                      <a16:colId xmlns:a16="http://schemas.microsoft.com/office/drawing/2014/main" val="3215564906"/>
                    </a:ext>
                  </a:extLst>
                </a:gridCol>
                <a:gridCol w="2265528">
                  <a:extLst>
                    <a:ext uri="{9D8B030D-6E8A-4147-A177-3AD203B41FA5}">
                      <a16:colId xmlns:a16="http://schemas.microsoft.com/office/drawing/2014/main" val="368752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1">
                              <a:lumMod val="50000"/>
                            </a:schemeClr>
                          </a:solidFill>
                          <a:sym typeface="Wingdings" panose="05000000000000000000" pitchFamily="2" charset="2"/>
                        </a:rPr>
                        <a:t></a:t>
                      </a:r>
                      <a:r>
                        <a:rPr lang="en-GB" sz="1100" b="1" dirty="0">
                          <a:solidFill>
                            <a:schemeClr val="accent1">
                              <a:lumMod val="50000"/>
                            </a:schemeClr>
                          </a:solidFill>
                          <a:sym typeface="Wingdings 3" panose="05040102010807070707" pitchFamily="18" charset="2"/>
                        </a:rPr>
                        <a:t> BVOD</a:t>
                      </a:r>
                      <a:endParaRPr lang="en-GB" sz="1100" b="1" dirty="0">
                        <a:solidFill>
                          <a:schemeClr val="accent1">
                            <a:lumMod val="50000"/>
                          </a:schemeClr>
                        </a:solidFill>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accent1">
                              <a:lumMod val="50000"/>
                            </a:schemeClr>
                          </a:solidFill>
                          <a:sym typeface="Wingdings 3" panose="05040102010807070707" pitchFamily="18" charset="2"/>
                        </a:rPr>
                        <a:t>— Power (BVOD)</a:t>
                      </a:r>
                      <a:endParaRPr lang="en-BE" sz="1100" b="1" dirty="0">
                        <a:solidFill>
                          <a:schemeClr val="accent1">
                            <a:lumMod val="50000"/>
                          </a:schemeClr>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4040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1"/>
                          </a:solidFill>
                          <a:sym typeface="Wingdings" panose="05000000000000000000" pitchFamily="2" charset="2"/>
                        </a:rPr>
                        <a:t></a:t>
                      </a:r>
                      <a:r>
                        <a:rPr lang="en-GB" sz="1100" b="1" dirty="0">
                          <a:solidFill>
                            <a:schemeClr val="accent1"/>
                          </a:solidFill>
                          <a:sym typeface="Wingdings 3" panose="05040102010807070707" pitchFamily="18" charset="2"/>
                        </a:rPr>
                        <a:t> TV on TV screen</a:t>
                      </a:r>
                      <a:endParaRPr lang="en-GB" sz="1100" b="1" dirty="0">
                        <a:solidFill>
                          <a:schemeClr val="accent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accent1"/>
                          </a:solidFill>
                          <a:sym typeface="Wingdings 3" panose="05040102010807070707" pitchFamily="18" charset="2"/>
                        </a:rPr>
                        <a:t>— Power (TV on TV screen)</a:t>
                      </a:r>
                      <a:endParaRPr lang="en-BE" sz="1100" b="1" dirty="0">
                        <a:solidFill>
                          <a:schemeClr val="accent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845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sym typeface="Wingdings" panose="05000000000000000000" pitchFamily="2" charset="2"/>
                        </a:rPr>
                        <a:t></a:t>
                      </a:r>
                      <a:r>
                        <a:rPr lang="en-GB" sz="1100" b="1" dirty="0">
                          <a:solidFill>
                            <a:schemeClr val="tx1"/>
                          </a:solidFill>
                          <a:sym typeface="Wingdings 3" panose="05040102010807070707" pitchFamily="18" charset="2"/>
                        </a:rPr>
                        <a:t> YouTube on mobile</a:t>
                      </a:r>
                      <a:endParaRPr lang="en-GB" sz="1100" b="1"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sym typeface="Wingdings 3" panose="05040102010807070707" pitchFamily="18" charset="2"/>
                        </a:rPr>
                        <a:t>— </a:t>
                      </a:r>
                      <a:r>
                        <a:rPr lang="en-GB" sz="1100" b="1" dirty="0">
                          <a:solidFill>
                            <a:schemeClr val="tx1"/>
                          </a:solidFill>
                        </a:rPr>
                        <a:t>Power (</a:t>
                      </a:r>
                      <a:r>
                        <a:rPr lang="en-GB" sz="1100" b="1" dirty="0">
                          <a:solidFill>
                            <a:schemeClr val="tx1"/>
                          </a:solidFill>
                          <a:sym typeface="Wingdings 3" panose="05040102010807070707" pitchFamily="18" charset="2"/>
                        </a:rPr>
                        <a:t>YouTube on mobile)</a:t>
                      </a:r>
                      <a:endParaRPr lang="en-BE" sz="1100" b="1"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867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2"/>
                          </a:solidFill>
                          <a:sym typeface="Wingdings" panose="05000000000000000000" pitchFamily="2" charset="2"/>
                        </a:rPr>
                        <a:t></a:t>
                      </a:r>
                      <a:r>
                        <a:rPr lang="en-GB" sz="1100" b="1" dirty="0">
                          <a:solidFill>
                            <a:schemeClr val="bg2"/>
                          </a:solidFill>
                          <a:sym typeface="Wingdings 3" panose="05040102010807070707" pitchFamily="18" charset="2"/>
                        </a:rPr>
                        <a:t> Facebook on Mobile</a:t>
                      </a:r>
                      <a:endParaRPr lang="en-GB" sz="1100" b="1" dirty="0">
                        <a:solidFill>
                          <a:schemeClr val="bg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2"/>
                          </a:solidFill>
                          <a:sym typeface="Wingdings 3" panose="05040102010807070707" pitchFamily="18" charset="2"/>
                        </a:rPr>
                        <a:t>— Power (Facebook on mobile)</a:t>
                      </a:r>
                      <a:endParaRPr lang="en-BE" sz="1100" b="1" dirty="0">
                        <a:solidFill>
                          <a:schemeClr val="bg2"/>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1426306"/>
                  </a:ext>
                </a:extLst>
              </a:tr>
            </a:tbl>
          </a:graphicData>
        </a:graphic>
      </p:graphicFrame>
      <p:pic>
        <p:nvPicPr>
          <p:cNvPr id="35" name="Picture 34">
            <a:extLst>
              <a:ext uri="{FF2B5EF4-FFF2-40B4-BE49-F238E27FC236}">
                <a16:creationId xmlns:a16="http://schemas.microsoft.com/office/drawing/2014/main" id="{287B3321-2E3C-4919-B707-D715017EBF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33" name="TextBox 32">
            <a:extLst>
              <a:ext uri="{FF2B5EF4-FFF2-40B4-BE49-F238E27FC236}">
                <a16:creationId xmlns:a16="http://schemas.microsoft.com/office/drawing/2014/main" id="{7FC2908D-202D-4B01-B573-5676290B1980}"/>
              </a:ext>
            </a:extLst>
          </p:cNvPr>
          <p:cNvSpPr txBox="1"/>
          <p:nvPr/>
        </p:nvSpPr>
        <p:spPr>
          <a:xfrm>
            <a:off x="4880345" y="1573027"/>
            <a:ext cx="2545435" cy="803344"/>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1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To determine the advertising impact, STAS compares purchases with and without advertising contact</a:t>
            </a:r>
            <a:endParaRPr lang="en-BE" dirty="0"/>
          </a:p>
        </p:txBody>
      </p:sp>
    </p:spTree>
    <p:extLst>
      <p:ext uri="{BB962C8B-B14F-4D97-AF65-F5344CB8AC3E}">
        <p14:creationId xmlns:p14="http://schemas.microsoft.com/office/powerpoint/2010/main" val="79092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ROI effects of TV investments last 5 years or more</a:t>
            </a:r>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r>
              <a:rPr lang="en-GB" sz="1050" dirty="0">
                <a:solidFill>
                  <a:schemeClr val="tx1"/>
                </a:solidFill>
              </a:rPr>
              <a:t>ROI Analyzer</a:t>
            </a:r>
          </a:p>
          <a:p>
            <a:pPr marL="0" indent="0">
              <a:buNone/>
            </a:pPr>
            <a:r>
              <a:rPr lang="en-GB" sz="1050" b="1" dirty="0"/>
              <a:t>Year of publication</a:t>
            </a:r>
            <a:r>
              <a:rPr lang="en-BE" sz="1050" b="1" dirty="0"/>
              <a:t>: </a:t>
            </a:r>
            <a:r>
              <a:rPr lang="en-GB" sz="1050" dirty="0"/>
              <a:t>2013-2018</a:t>
            </a:r>
          </a:p>
          <a:p>
            <a:pPr marL="0" indent="0">
              <a:buNone/>
            </a:pPr>
            <a:r>
              <a:rPr lang="en-GB" sz="1050" b="1" dirty="0"/>
              <a:t>Commissioned by: </a:t>
            </a:r>
            <a:br>
              <a:rPr lang="en-GB" sz="1050" b="1" dirty="0"/>
            </a:br>
            <a:r>
              <a:rPr lang="en-GB" sz="1050" dirty="0" err="1"/>
              <a:t>Seven.One</a:t>
            </a:r>
            <a:r>
              <a:rPr lang="en-GB" sz="1050" dirty="0"/>
              <a:t> Media, </a:t>
            </a:r>
            <a:r>
              <a:rPr lang="en-GB" sz="1050" dirty="0" err="1"/>
              <a:t>Screenforce</a:t>
            </a:r>
            <a:r>
              <a:rPr lang="en-GB" sz="1050" dirty="0"/>
              <a:t> (since 2015)</a:t>
            </a:r>
          </a:p>
          <a:p>
            <a:pPr marL="0" indent="0">
              <a:buNone/>
            </a:pPr>
            <a:r>
              <a:rPr lang="en-GB" sz="1050" b="1" dirty="0"/>
              <a:t>Contractor</a:t>
            </a:r>
            <a:r>
              <a:rPr lang="en-BE" sz="1050" b="1" dirty="0"/>
              <a:t>: </a:t>
            </a:r>
            <a:r>
              <a:rPr lang="en-GB" sz="1050" dirty="0"/>
              <a:t>GfK</a:t>
            </a:r>
          </a:p>
        </p:txBody>
      </p:sp>
      <p:sp>
        <p:nvSpPr>
          <p:cNvPr id="22" name="Text Placeholder 2">
            <a:hlinkClick r:id="rId3"/>
            <a:extLst>
              <a:ext uri="{FF2B5EF4-FFF2-40B4-BE49-F238E27FC236}">
                <a16:creationId xmlns:a16="http://schemas.microsoft.com/office/drawing/2014/main" id="{4F187577-A447-439A-8B39-C0D9CF5D2274}"/>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40001"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Stable effect of TV advertising: </a:t>
            </a:r>
            <a:r>
              <a:rPr lang="en-GB" sz="1200" dirty="0"/>
              <a:t>even in the third wave, </a:t>
            </a:r>
            <a:br>
              <a:rPr lang="en-GB" sz="1200" dirty="0"/>
            </a:br>
            <a:r>
              <a:rPr lang="en-GB" sz="1200" dirty="0"/>
              <a:t>TV still achieves comparable short- and long-term ROI</a:t>
            </a:r>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285980"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Strong effects under the brand umbrella: </a:t>
            </a:r>
            <a:br>
              <a:rPr lang="en-GB" sz="1200" b="1" dirty="0">
                <a:solidFill>
                  <a:schemeClr val="accent1"/>
                </a:solidFill>
              </a:rPr>
            </a:br>
            <a:r>
              <a:rPr lang="en-GB" sz="1200" dirty="0"/>
              <a:t>brands with an umbrella brand structure achieve higher ROI</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31959"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Even high investments in TV advertising are efficient:</a:t>
            </a:r>
          </a:p>
          <a:p>
            <a:pPr marL="0" indent="0" algn="ctr">
              <a:spcAft>
                <a:spcPts val="0"/>
              </a:spcAft>
              <a:buNone/>
            </a:pPr>
            <a:r>
              <a:rPr lang="en-GB" sz="1200" dirty="0"/>
              <a:t>every purchase counts</a:t>
            </a:r>
          </a:p>
        </p:txBody>
      </p:sp>
      <p:sp>
        <p:nvSpPr>
          <p:cNvPr id="19" name="Text Placeholder 2">
            <a:extLst>
              <a:ext uri="{FF2B5EF4-FFF2-40B4-BE49-F238E27FC236}">
                <a16:creationId xmlns:a16="http://schemas.microsoft.com/office/drawing/2014/main" id="{F15B3757-E052-49BC-9D7C-FED82DDF683C}"/>
              </a:ext>
            </a:extLst>
          </p:cNvPr>
          <p:cNvSpPr txBox="1">
            <a:spLocks/>
          </p:cNvSpPr>
          <p:nvPr/>
        </p:nvSpPr>
        <p:spPr>
          <a:xfrm>
            <a:off x="540001"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Brands that are bought more often achieve higher ROI.</a:t>
            </a:r>
            <a:br>
              <a:rPr lang="en-GB" sz="1200" dirty="0"/>
            </a:br>
            <a:r>
              <a:rPr lang="en-GB" sz="1200" b="1" dirty="0">
                <a:solidFill>
                  <a:schemeClr val="accent1"/>
                </a:solidFill>
              </a:rPr>
              <a:t>Big brand, big impact: </a:t>
            </a:r>
          </a:p>
          <a:p>
            <a:pPr marL="0" indent="0" algn="ctr">
              <a:spcAft>
                <a:spcPts val="0"/>
              </a:spcAft>
              <a:buNone/>
            </a:pPr>
            <a:r>
              <a:rPr lang="en-GB" sz="1200" dirty="0"/>
              <a:t>TV advertising by big brands is more efficient</a:t>
            </a:r>
          </a:p>
        </p:txBody>
      </p:sp>
      <p:sp>
        <p:nvSpPr>
          <p:cNvPr id="21" name="Text Placeholder 2">
            <a:extLst>
              <a:ext uri="{FF2B5EF4-FFF2-40B4-BE49-F238E27FC236}">
                <a16:creationId xmlns:a16="http://schemas.microsoft.com/office/drawing/2014/main" id="{FFA54CAD-2BD4-4E60-BFCD-5859E0EA583A}"/>
              </a:ext>
            </a:extLst>
          </p:cNvPr>
          <p:cNvSpPr txBox="1">
            <a:spLocks/>
          </p:cNvSpPr>
          <p:nvPr/>
        </p:nvSpPr>
        <p:spPr>
          <a:xfrm>
            <a:off x="3285980" y="434481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Creation matters: </a:t>
            </a:r>
            <a:br>
              <a:rPr lang="en-GB" sz="1200" dirty="0"/>
            </a:br>
            <a:r>
              <a:rPr lang="en-GB" sz="1200" dirty="0"/>
              <a:t>consistent use of creative pays off</a:t>
            </a:r>
          </a:p>
        </p:txBody>
      </p:sp>
      <p:sp>
        <p:nvSpPr>
          <p:cNvPr id="23" name="Text Placeholder 2">
            <a:extLst>
              <a:ext uri="{FF2B5EF4-FFF2-40B4-BE49-F238E27FC236}">
                <a16:creationId xmlns:a16="http://schemas.microsoft.com/office/drawing/2014/main" id="{F164AF24-F210-4381-9F10-6DFC13ED0789}"/>
              </a:ext>
            </a:extLst>
          </p:cNvPr>
          <p:cNvSpPr txBox="1">
            <a:spLocks/>
          </p:cNvSpPr>
          <p:nvPr/>
        </p:nvSpPr>
        <p:spPr>
          <a:xfrm>
            <a:off x="6031959"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Segment-specific mechanisms: </a:t>
            </a:r>
            <a:r>
              <a:rPr lang="en-GB" sz="1200" dirty="0"/>
              <a:t>Confectionery products achieve higher short-term ROI, cosmetics products are strong in the long term</a:t>
            </a:r>
          </a:p>
        </p:txBody>
      </p:sp>
      <p:pic>
        <p:nvPicPr>
          <p:cNvPr id="18" name="Picture 17">
            <a:extLst>
              <a:ext uri="{FF2B5EF4-FFF2-40B4-BE49-F238E27FC236}">
                <a16:creationId xmlns:a16="http://schemas.microsoft.com/office/drawing/2014/main" id="{B6551EF8-7FBF-455D-926F-836B37D370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24" name="Group 23">
            <a:extLst>
              <a:ext uri="{FF2B5EF4-FFF2-40B4-BE49-F238E27FC236}">
                <a16:creationId xmlns:a16="http://schemas.microsoft.com/office/drawing/2014/main" id="{1AAE818E-5E20-4B63-949F-B78F85D5CC39}"/>
              </a:ext>
            </a:extLst>
          </p:cNvPr>
          <p:cNvGrpSpPr/>
          <p:nvPr/>
        </p:nvGrpSpPr>
        <p:grpSpPr>
          <a:xfrm>
            <a:off x="0" y="1821891"/>
            <a:ext cx="3784699" cy="540000"/>
            <a:chOff x="0" y="1821891"/>
            <a:chExt cx="3784699" cy="540000"/>
          </a:xfrm>
        </p:grpSpPr>
        <p:grpSp>
          <p:nvGrpSpPr>
            <p:cNvPr id="25" name="Group 24">
              <a:extLst>
                <a:ext uri="{FF2B5EF4-FFF2-40B4-BE49-F238E27FC236}">
                  <a16:creationId xmlns:a16="http://schemas.microsoft.com/office/drawing/2014/main" id="{5E0C1D93-2CB8-4C7F-9E2A-83386934ED08}"/>
                </a:ext>
              </a:extLst>
            </p:cNvPr>
            <p:cNvGrpSpPr/>
            <p:nvPr/>
          </p:nvGrpSpPr>
          <p:grpSpPr>
            <a:xfrm>
              <a:off x="0" y="1821891"/>
              <a:ext cx="3784699" cy="540000"/>
              <a:chOff x="-1" y="1251283"/>
              <a:chExt cx="3784699" cy="540000"/>
            </a:xfrm>
          </p:grpSpPr>
          <p:sp>
            <p:nvSpPr>
              <p:cNvPr id="29" name="Text Placeholder 2">
                <a:extLst>
                  <a:ext uri="{FF2B5EF4-FFF2-40B4-BE49-F238E27FC236}">
                    <a16:creationId xmlns:a16="http://schemas.microsoft.com/office/drawing/2014/main" id="{559782FE-8613-475C-AEA2-82FC0797450B}"/>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30" name="Rectangle 29">
                <a:extLst>
                  <a:ext uri="{FF2B5EF4-FFF2-40B4-BE49-F238E27FC236}">
                    <a16:creationId xmlns:a16="http://schemas.microsoft.com/office/drawing/2014/main" id="{23073883-C6E1-42DF-AAC7-D90CEE96F915}"/>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6" name="Freeform 5">
              <a:extLst>
                <a:ext uri="{FF2B5EF4-FFF2-40B4-BE49-F238E27FC236}">
                  <a16:creationId xmlns:a16="http://schemas.microsoft.com/office/drawing/2014/main" id="{7C137AEC-D77D-4838-81FC-F9DD224802F9}"/>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195046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GERMANY</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ROI remains </a:t>
            </a:r>
            <a:r>
              <a:rPr lang="en-BE" dirty="0"/>
              <a:t>at a</a:t>
            </a:r>
            <a:r>
              <a:rPr lang="en-GB" dirty="0"/>
              <a:t> high level</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a:t>
            </a:r>
            <a:r>
              <a:rPr lang="en-GB" sz="1000" i="1" dirty="0" err="1">
                <a:solidFill>
                  <a:schemeClr val="tx1">
                    <a:lumMod val="50000"/>
                    <a:lumOff val="50000"/>
                  </a:schemeClr>
                </a:solidFill>
                <a:cs typeface="Arial" panose="020B0604020202020204" pitchFamily="34" charset="0"/>
              </a:rPr>
              <a:t>SevenOne</a:t>
            </a:r>
            <a:r>
              <a:rPr lang="en-GB" sz="1000" i="1" dirty="0">
                <a:solidFill>
                  <a:schemeClr val="tx1">
                    <a:lumMod val="50000"/>
                    <a:lumOff val="50000"/>
                  </a:schemeClr>
                </a:solidFill>
                <a:cs typeface="Arial" panose="020B0604020202020204" pitchFamily="34" charset="0"/>
              </a:rPr>
              <a:t> Media, </a:t>
            </a:r>
            <a:r>
              <a:rPr lang="en-GB" sz="1000" i="1" dirty="0" err="1">
                <a:solidFill>
                  <a:schemeClr val="tx1">
                    <a:lumMod val="50000"/>
                    <a:lumOff val="50000"/>
                  </a:schemeClr>
                </a:solidFill>
                <a:cs typeface="Arial" panose="020B0604020202020204" pitchFamily="34" charset="0"/>
              </a:rPr>
              <a:t>Screenforce</a:t>
            </a:r>
            <a:r>
              <a:rPr lang="en-GB" sz="1000" i="1" dirty="0">
                <a:solidFill>
                  <a:schemeClr val="tx1">
                    <a:lumMod val="50000"/>
                    <a:lumOff val="50000"/>
                  </a:schemeClr>
                </a:solidFill>
                <a:cs typeface="Arial" panose="020B0604020202020204" pitchFamily="34" charset="0"/>
              </a:rPr>
              <a:t>, GfK</a:t>
            </a:r>
          </a:p>
        </p:txBody>
      </p:sp>
      <p:sp>
        <p:nvSpPr>
          <p:cNvPr id="10" name="Rectangle 9">
            <a:extLst>
              <a:ext uri="{FF2B5EF4-FFF2-40B4-BE49-F238E27FC236}">
                <a16:creationId xmlns:a16="http://schemas.microsoft.com/office/drawing/2014/main" id="{59C207F3-D170-4EFA-9973-D4B1E20089B6}"/>
              </a:ext>
            </a:extLst>
          </p:cNvPr>
          <p:cNvSpPr/>
          <p:nvPr/>
        </p:nvSpPr>
        <p:spPr>
          <a:xfrm>
            <a:off x="0" y="1244600"/>
            <a:ext cx="9117418"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33" name="Diagrammplatzhalter 9">
            <a:extLst>
              <a:ext uri="{FF2B5EF4-FFF2-40B4-BE49-F238E27FC236}">
                <a16:creationId xmlns:a16="http://schemas.microsoft.com/office/drawing/2014/main" id="{683892AE-550A-4721-BD72-EECB6CEFD48B}"/>
              </a:ext>
            </a:extLst>
          </p:cNvPr>
          <p:cNvGraphicFramePr>
            <a:graphicFrameLocks/>
          </p:cNvGraphicFramePr>
          <p:nvPr>
            <p:extLst>
              <p:ext uri="{D42A27DB-BD31-4B8C-83A1-F6EECF244321}">
                <p14:modId xmlns:p14="http://schemas.microsoft.com/office/powerpoint/2010/main" val="1060862348"/>
              </p:ext>
            </p:extLst>
          </p:nvPr>
        </p:nvGraphicFramePr>
        <p:xfrm>
          <a:off x="342899" y="2195623"/>
          <a:ext cx="6945720" cy="3732027"/>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platzhalter 10">
            <a:extLst>
              <a:ext uri="{FF2B5EF4-FFF2-40B4-BE49-F238E27FC236}">
                <a16:creationId xmlns:a16="http://schemas.microsoft.com/office/drawing/2014/main" id="{10DFE6E8-D795-443F-8FCC-1D1947BFDFAA}"/>
              </a:ext>
            </a:extLst>
          </p:cNvPr>
          <p:cNvSpPr txBox="1">
            <a:spLocks/>
          </p:cNvSpPr>
          <p:nvPr/>
        </p:nvSpPr>
        <p:spPr>
          <a:xfrm>
            <a:off x="342899" y="1530794"/>
            <a:ext cx="8444910" cy="58067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Short- and long-term ROI in the 3 surveys</a:t>
            </a:r>
          </a:p>
          <a:p>
            <a:pPr marL="0" indent="0">
              <a:buNone/>
            </a:pPr>
            <a:r>
              <a:rPr lang="en-US" sz="1100" dirty="0"/>
              <a:t>Ratio of additional revenues from advertising to net TV </a:t>
            </a:r>
            <a:r>
              <a:rPr lang="en-US" sz="1100" dirty="0" err="1"/>
              <a:t>spendings</a:t>
            </a:r>
            <a:endParaRPr lang="de-DE" sz="1100" dirty="0"/>
          </a:p>
        </p:txBody>
      </p:sp>
      <p:cxnSp>
        <p:nvCxnSpPr>
          <p:cNvPr id="36" name="Gerader Verbinder 3">
            <a:extLst>
              <a:ext uri="{FF2B5EF4-FFF2-40B4-BE49-F238E27FC236}">
                <a16:creationId xmlns:a16="http://schemas.microsoft.com/office/drawing/2014/main" id="{71A57F1A-7313-4E6C-9935-702FA489DA15}"/>
              </a:ext>
            </a:extLst>
          </p:cNvPr>
          <p:cNvCxnSpPr>
            <a:cxnSpLocks/>
          </p:cNvCxnSpPr>
          <p:nvPr/>
        </p:nvCxnSpPr>
        <p:spPr>
          <a:xfrm>
            <a:off x="871870" y="4258800"/>
            <a:ext cx="7095456" cy="0"/>
          </a:xfrm>
          <a:prstGeom prst="line">
            <a:avLst/>
          </a:prstGeom>
          <a:ln w="349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Gerader Verbinder 16">
            <a:extLst>
              <a:ext uri="{FF2B5EF4-FFF2-40B4-BE49-F238E27FC236}">
                <a16:creationId xmlns:a16="http://schemas.microsoft.com/office/drawing/2014/main" id="{B3817F2E-B3B5-46A6-AB00-59A87D25B01E}"/>
              </a:ext>
            </a:extLst>
          </p:cNvPr>
          <p:cNvCxnSpPr>
            <a:cxnSpLocks/>
          </p:cNvCxnSpPr>
          <p:nvPr/>
        </p:nvCxnSpPr>
        <p:spPr>
          <a:xfrm>
            <a:off x="871870" y="3221094"/>
            <a:ext cx="7095456" cy="0"/>
          </a:xfrm>
          <a:prstGeom prst="line">
            <a:avLst/>
          </a:prstGeom>
          <a:ln w="349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feld 7">
            <a:extLst>
              <a:ext uri="{FF2B5EF4-FFF2-40B4-BE49-F238E27FC236}">
                <a16:creationId xmlns:a16="http://schemas.microsoft.com/office/drawing/2014/main" id="{41DB77D9-B660-4F36-A272-D75CC7E6B800}"/>
              </a:ext>
            </a:extLst>
          </p:cNvPr>
          <p:cNvSpPr txBox="1"/>
          <p:nvPr/>
        </p:nvSpPr>
        <p:spPr>
          <a:xfrm>
            <a:off x="7935427" y="3045252"/>
            <a:ext cx="921489" cy="338554"/>
          </a:xfrm>
          <a:prstGeom prst="rect">
            <a:avLst/>
          </a:prstGeom>
          <a:noFill/>
        </p:spPr>
        <p:txBody>
          <a:bodyPr wrap="square" rtlCol="0">
            <a:spAutoFit/>
          </a:bodyPr>
          <a:lstStyle/>
          <a:p>
            <a:r>
              <a:rPr lang="de-DE" sz="1600" b="1" dirty="0">
                <a:solidFill>
                  <a:schemeClr val="accent1"/>
                </a:solidFill>
              </a:rPr>
              <a:t>Ø 2,60</a:t>
            </a:r>
          </a:p>
        </p:txBody>
      </p:sp>
      <p:sp>
        <p:nvSpPr>
          <p:cNvPr id="39" name="Textfeld 19">
            <a:extLst>
              <a:ext uri="{FF2B5EF4-FFF2-40B4-BE49-F238E27FC236}">
                <a16:creationId xmlns:a16="http://schemas.microsoft.com/office/drawing/2014/main" id="{A8C84D9B-0274-43F5-9ED9-081CB9BFB025}"/>
              </a:ext>
            </a:extLst>
          </p:cNvPr>
          <p:cNvSpPr txBox="1"/>
          <p:nvPr/>
        </p:nvSpPr>
        <p:spPr>
          <a:xfrm>
            <a:off x="7935427" y="4069894"/>
            <a:ext cx="921489" cy="338554"/>
          </a:xfrm>
          <a:prstGeom prst="rect">
            <a:avLst/>
          </a:prstGeom>
          <a:noFill/>
        </p:spPr>
        <p:txBody>
          <a:bodyPr wrap="square" rtlCol="0">
            <a:spAutoFit/>
          </a:bodyPr>
          <a:lstStyle/>
          <a:p>
            <a:r>
              <a:rPr lang="de-DE" sz="1600" b="1" dirty="0"/>
              <a:t>Ø 1,13</a:t>
            </a:r>
          </a:p>
        </p:txBody>
      </p:sp>
      <p:sp>
        <p:nvSpPr>
          <p:cNvPr id="40" name="Text Placeholder 2">
            <a:extLst>
              <a:ext uri="{FF2B5EF4-FFF2-40B4-BE49-F238E27FC236}">
                <a16:creationId xmlns:a16="http://schemas.microsoft.com/office/drawing/2014/main" id="{3C5B8313-AAFD-4958-BFB0-1C192BF63DF9}"/>
              </a:ext>
            </a:extLst>
          </p:cNvPr>
          <p:cNvSpPr txBox="1">
            <a:spLocks/>
          </p:cNvSpPr>
          <p:nvPr/>
        </p:nvSpPr>
        <p:spPr>
          <a:xfrm>
            <a:off x="9480884" y="1137314"/>
            <a:ext cx="2377742" cy="4966622"/>
          </a:xfrm>
          <a:prstGeom prst="rect">
            <a:avLst/>
          </a:prstGeom>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b="1" dirty="0"/>
              <a:t>Basis: </a:t>
            </a:r>
            <a:r>
              <a:rPr lang="en-GB" sz="1400" dirty="0"/>
              <a:t>318 campaigns (FMCG 2011/2012: 204, Confectionery &amp; Cosmetics 2014: 43, FMCG 2017: 71).</a:t>
            </a:r>
          </a:p>
          <a:p>
            <a:pPr marL="0" indent="0">
              <a:spcAft>
                <a:spcPts val="1200"/>
              </a:spcAft>
              <a:buNone/>
            </a:pPr>
            <a:r>
              <a:rPr lang="en-GB" sz="1400" dirty="0"/>
              <a:t>Shown is the net ROI (flat estimate of net investments based on Nielsen Media Research, ZAW). </a:t>
            </a:r>
          </a:p>
        </p:txBody>
      </p:sp>
      <p:pic>
        <p:nvPicPr>
          <p:cNvPr id="41" name="Picture 40">
            <a:extLst>
              <a:ext uri="{FF2B5EF4-FFF2-40B4-BE49-F238E27FC236}">
                <a16:creationId xmlns:a16="http://schemas.microsoft.com/office/drawing/2014/main" id="{86BEB64B-61DD-402F-9F74-4C32C545B4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2623018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SPAIN</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Mass</a:t>
            </a:r>
            <a:r>
              <a:rPr lang="en-BE" dirty="0"/>
              <a:t>-</a:t>
            </a:r>
            <a:r>
              <a:rPr lang="en-GB" dirty="0"/>
              <a:t>reach campaigns have a larger impact on sales than moderate ones </a:t>
            </a:r>
            <a:r>
              <a:rPr lang="en-GB" sz="2800" b="0" dirty="0"/>
              <a:t>(regardless of brand size)</a:t>
            </a:r>
            <a:endParaRPr lang="en-BE" b="0" dirty="0"/>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56854" y="2709800"/>
            <a:ext cx="2520000" cy="3046229"/>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t>Mass reach ad campaigns </a:t>
            </a:r>
            <a:r>
              <a:rPr lang="en-GB" sz="1400" dirty="0"/>
              <a:t>(with an av. 88% coverage) have a </a:t>
            </a:r>
          </a:p>
          <a:p>
            <a:pPr marL="0" indent="0" algn="ctr">
              <a:spcAft>
                <a:spcPts val="0"/>
              </a:spcAft>
              <a:buNone/>
            </a:pPr>
            <a:r>
              <a:rPr lang="en-GB" sz="2000" b="1" dirty="0">
                <a:solidFill>
                  <a:schemeClr val="accent1"/>
                </a:solidFill>
              </a:rPr>
              <a:t>4% contribution </a:t>
            </a:r>
          </a:p>
          <a:p>
            <a:pPr marL="0" indent="0" algn="ctr">
              <a:spcAft>
                <a:spcPts val="0"/>
              </a:spcAft>
              <a:buNone/>
            </a:pPr>
            <a:r>
              <a:rPr lang="en-GB" sz="2000" b="1" dirty="0">
                <a:solidFill>
                  <a:schemeClr val="accent1"/>
                </a:solidFill>
              </a:rPr>
              <a:t>to brand sales </a:t>
            </a:r>
          </a:p>
          <a:p>
            <a:pPr marL="0" indent="0" algn="ctr">
              <a:spcAft>
                <a:spcPts val="0"/>
              </a:spcAft>
              <a:buNone/>
            </a:pPr>
            <a:r>
              <a:rPr lang="en-GB" sz="1400" dirty="0">
                <a:solidFill>
                  <a:schemeClr val="tx1">
                    <a:lumMod val="25000"/>
                    <a:lumOff val="75000"/>
                  </a:schemeClr>
                </a:solidFill>
              </a:rPr>
              <a:t>----------------------------------------</a:t>
            </a:r>
          </a:p>
          <a:p>
            <a:pPr marL="0" indent="0" algn="ctr">
              <a:spcAft>
                <a:spcPts val="0"/>
              </a:spcAft>
              <a:buNone/>
            </a:pPr>
            <a:r>
              <a:rPr lang="en-GB" sz="1400" dirty="0"/>
              <a:t>which is</a:t>
            </a:r>
            <a:endParaRPr lang="en-GB" sz="1400" b="1" dirty="0">
              <a:solidFill>
                <a:schemeClr val="accent1"/>
              </a:solidFill>
            </a:endParaRPr>
          </a:p>
          <a:p>
            <a:pPr marL="0" indent="0" algn="ctr">
              <a:spcAft>
                <a:spcPts val="0"/>
              </a:spcAft>
              <a:buNone/>
            </a:pPr>
            <a:r>
              <a:rPr lang="en-GB" sz="2000" b="1" dirty="0">
                <a:solidFill>
                  <a:schemeClr val="accent1"/>
                </a:solidFill>
              </a:rPr>
              <a:t>10 times higher </a:t>
            </a:r>
          </a:p>
          <a:p>
            <a:pPr marL="0" indent="0" algn="ctr">
              <a:spcAft>
                <a:spcPts val="0"/>
              </a:spcAft>
              <a:buNone/>
            </a:pPr>
            <a:r>
              <a:rPr lang="en-GB" sz="1400" dirty="0"/>
              <a:t>than</a:t>
            </a:r>
          </a:p>
          <a:p>
            <a:pPr marL="0" indent="0" algn="ctr">
              <a:spcAft>
                <a:spcPts val="0"/>
              </a:spcAft>
              <a:buNone/>
            </a:pPr>
            <a:r>
              <a:rPr lang="en-GB" sz="1400" b="1" dirty="0"/>
              <a:t>moderate campaigns </a:t>
            </a:r>
          </a:p>
          <a:p>
            <a:pPr marL="0" indent="0" algn="ctr">
              <a:spcAft>
                <a:spcPts val="0"/>
              </a:spcAft>
              <a:buNone/>
            </a:pPr>
            <a:r>
              <a:rPr lang="en-GB" sz="1400" dirty="0"/>
              <a:t>(with a 47% av. coverage).</a:t>
            </a:r>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1828799"/>
            <a:ext cx="2353916" cy="1317172"/>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r>
              <a:rPr lang="en-BE" sz="1050" b="1" dirty="0"/>
              <a:t>H</a:t>
            </a:r>
            <a:r>
              <a:rPr lang="en-GB" sz="1050" dirty="0"/>
              <a:t>ow does </a:t>
            </a:r>
            <a:r>
              <a:rPr lang="en-BE" sz="1050" dirty="0"/>
              <a:t>TV</a:t>
            </a:r>
            <a:r>
              <a:rPr lang="en-GB" sz="1050" dirty="0"/>
              <a:t>’s reach impact sales</a:t>
            </a:r>
            <a:r>
              <a:rPr lang="en-BE" sz="1050" dirty="0"/>
              <a:t>?</a:t>
            </a:r>
          </a:p>
          <a:p>
            <a:pPr marL="0" indent="0">
              <a:buNone/>
            </a:pPr>
            <a:r>
              <a:rPr lang="en-GB" sz="1050" b="1" dirty="0"/>
              <a:t>Year of publication</a:t>
            </a:r>
            <a:r>
              <a:rPr lang="en-BE" sz="1050" b="1" dirty="0"/>
              <a:t>: </a:t>
            </a:r>
            <a:r>
              <a:rPr lang="en-GB" sz="1050" dirty="0"/>
              <a:t>2020</a:t>
            </a:r>
          </a:p>
          <a:p>
            <a:pPr marL="0" indent="0">
              <a:buNone/>
            </a:pPr>
            <a:r>
              <a:rPr lang="en-GB" sz="1050" b="1" dirty="0"/>
              <a:t>Contractor</a:t>
            </a:r>
            <a:r>
              <a:rPr lang="en-BE" sz="1050" b="1" dirty="0"/>
              <a:t>: </a:t>
            </a:r>
            <a:r>
              <a:rPr lang="en-GB" sz="1050" dirty="0"/>
              <a:t>Kantar</a:t>
            </a:r>
            <a:endParaRPr lang="en-BE" sz="1050" dirty="0"/>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302833" y="2709798"/>
            <a:ext cx="2520000" cy="3046228"/>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2000" b="1" dirty="0">
                <a:solidFill>
                  <a:schemeClr val="accent1"/>
                </a:solidFill>
              </a:rPr>
              <a:t>34% is the minimum coverage</a:t>
            </a:r>
            <a:r>
              <a:rPr lang="en-GB" sz="1400" dirty="0">
                <a:solidFill>
                  <a:schemeClr val="accent1"/>
                </a:solidFill>
              </a:rPr>
              <a:t> </a:t>
            </a:r>
          </a:p>
          <a:p>
            <a:pPr marL="0" indent="0" algn="ctr">
              <a:spcAft>
                <a:spcPts val="0"/>
              </a:spcAft>
              <a:buNone/>
            </a:pPr>
            <a:r>
              <a:rPr lang="en-GB" sz="1400" dirty="0"/>
              <a:t>needed for a campaign to </a:t>
            </a:r>
          </a:p>
          <a:p>
            <a:pPr marL="0" indent="0" algn="ctr">
              <a:spcAft>
                <a:spcPts val="0"/>
              </a:spcAft>
              <a:buNone/>
            </a:pPr>
            <a:r>
              <a:rPr lang="en-GB" sz="1400" b="1" dirty="0"/>
              <a:t>have an impact on buyers and on a brand’s sales</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48812" y="2709798"/>
            <a:ext cx="2520000" cy="3046227"/>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t>Campaigns with a 70% - 90% coverage </a:t>
            </a:r>
            <a:r>
              <a:rPr lang="en-GB" sz="1400" dirty="0"/>
              <a:t>deliver the </a:t>
            </a:r>
          </a:p>
          <a:p>
            <a:pPr marL="0" indent="0" algn="ctr">
              <a:spcAft>
                <a:spcPts val="0"/>
              </a:spcAft>
              <a:buNone/>
            </a:pPr>
            <a:r>
              <a:rPr lang="en-GB" sz="2000" b="1" dirty="0">
                <a:solidFill>
                  <a:schemeClr val="accent1"/>
                </a:solidFill>
              </a:rPr>
              <a:t>best possible impact </a:t>
            </a:r>
          </a:p>
          <a:p>
            <a:pPr marL="0" indent="0" algn="ctr">
              <a:spcAft>
                <a:spcPts val="0"/>
              </a:spcAft>
              <a:buNone/>
            </a:pPr>
            <a:r>
              <a:rPr lang="en-GB" sz="1400" dirty="0"/>
              <a:t>in terms of contribution to sales and penetration</a:t>
            </a:r>
          </a:p>
        </p:txBody>
      </p:sp>
      <p:sp>
        <p:nvSpPr>
          <p:cNvPr id="19" name="Text Placeholder 2">
            <a:hlinkClick r:id="rId3"/>
            <a:extLst>
              <a:ext uri="{FF2B5EF4-FFF2-40B4-BE49-F238E27FC236}">
                <a16:creationId xmlns:a16="http://schemas.microsoft.com/office/drawing/2014/main" id="{1EFC5272-D5CA-4676-8418-C7F0F5E6009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21" name="Picture 20">
            <a:extLst>
              <a:ext uri="{FF2B5EF4-FFF2-40B4-BE49-F238E27FC236}">
                <a16:creationId xmlns:a16="http://schemas.microsoft.com/office/drawing/2014/main" id="{DA6BE22E-BAAE-4F13-A21E-676B2B0B31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8" name="Group 17">
            <a:extLst>
              <a:ext uri="{FF2B5EF4-FFF2-40B4-BE49-F238E27FC236}">
                <a16:creationId xmlns:a16="http://schemas.microsoft.com/office/drawing/2014/main" id="{BEB9D159-BC30-40AC-8F6D-5C80FA191D2D}"/>
              </a:ext>
            </a:extLst>
          </p:cNvPr>
          <p:cNvGrpSpPr/>
          <p:nvPr/>
        </p:nvGrpSpPr>
        <p:grpSpPr>
          <a:xfrm>
            <a:off x="0" y="1821891"/>
            <a:ext cx="3784699" cy="540000"/>
            <a:chOff x="0" y="1821891"/>
            <a:chExt cx="3784699" cy="540000"/>
          </a:xfrm>
        </p:grpSpPr>
        <p:grpSp>
          <p:nvGrpSpPr>
            <p:cNvPr id="22" name="Group 21">
              <a:extLst>
                <a:ext uri="{FF2B5EF4-FFF2-40B4-BE49-F238E27FC236}">
                  <a16:creationId xmlns:a16="http://schemas.microsoft.com/office/drawing/2014/main" id="{3170F67D-0845-444D-B1EE-31C533B75C3B}"/>
                </a:ext>
              </a:extLst>
            </p:cNvPr>
            <p:cNvGrpSpPr/>
            <p:nvPr/>
          </p:nvGrpSpPr>
          <p:grpSpPr>
            <a:xfrm>
              <a:off x="0" y="1821891"/>
              <a:ext cx="3784699" cy="540000"/>
              <a:chOff x="-1" y="1251283"/>
              <a:chExt cx="3784699" cy="540000"/>
            </a:xfrm>
          </p:grpSpPr>
          <p:sp>
            <p:nvSpPr>
              <p:cNvPr id="24" name="Text Placeholder 2">
                <a:extLst>
                  <a:ext uri="{FF2B5EF4-FFF2-40B4-BE49-F238E27FC236}">
                    <a16:creationId xmlns:a16="http://schemas.microsoft.com/office/drawing/2014/main" id="{5E91F9F1-20C4-4F46-ABE3-4B5E28B07DFE}"/>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5" name="Rectangle 24">
                <a:extLst>
                  <a:ext uri="{FF2B5EF4-FFF2-40B4-BE49-F238E27FC236}">
                    <a16:creationId xmlns:a16="http://schemas.microsoft.com/office/drawing/2014/main" id="{D86F8C4F-7DC0-403E-AA85-CD773264FCBA}"/>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3" name="Freeform 5">
              <a:extLst>
                <a:ext uri="{FF2B5EF4-FFF2-40B4-BE49-F238E27FC236}">
                  <a16:creationId xmlns:a16="http://schemas.microsoft.com/office/drawing/2014/main" id="{B0768920-1FBB-4964-B06F-0DD2BBE1AD5D}"/>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65540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79A076-D9A6-4EFA-B9CC-FFE136306281}"/>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5" name="Chart 4">
            <a:extLst>
              <a:ext uri="{FF2B5EF4-FFF2-40B4-BE49-F238E27FC236}">
                <a16:creationId xmlns:a16="http://schemas.microsoft.com/office/drawing/2014/main" id="{99DC9921-054A-4CD1-A0B9-327F04D797CF}"/>
              </a:ext>
            </a:extLst>
          </p:cNvPr>
          <p:cNvGraphicFramePr/>
          <p:nvPr>
            <p:extLst>
              <p:ext uri="{D42A27DB-BD31-4B8C-83A1-F6EECF244321}">
                <p14:modId xmlns:p14="http://schemas.microsoft.com/office/powerpoint/2010/main" val="2617815977"/>
              </p:ext>
            </p:extLst>
          </p:nvPr>
        </p:nvGraphicFramePr>
        <p:xfrm>
          <a:off x="342898" y="2061450"/>
          <a:ext cx="8423646" cy="3954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SPAIN</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Mass reach campaigns have a larger impact on sales than moderate ones </a:t>
            </a:r>
            <a:r>
              <a:rPr lang="en-GB" sz="2800" b="0" dirty="0"/>
              <a:t>(regardless of brand size)</a:t>
            </a:r>
            <a:endParaRPr lang="en-BE" b="0" dirty="0"/>
          </a:p>
        </p:txBody>
      </p:sp>
      <p:sp>
        <p:nvSpPr>
          <p:cNvPr id="7" name="Text Placeholder 2">
            <a:extLst>
              <a:ext uri="{FF2B5EF4-FFF2-40B4-BE49-F238E27FC236}">
                <a16:creationId xmlns:a16="http://schemas.microsoft.com/office/drawing/2014/main" id="{5094CF04-AB26-4BEE-A915-5E9930F75470}"/>
              </a:ext>
            </a:extLst>
          </p:cNvPr>
          <p:cNvSpPr txBox="1">
            <a:spLocks/>
          </p:cNvSpPr>
          <p:nvPr/>
        </p:nvSpPr>
        <p:spPr>
          <a:xfrm>
            <a:off x="9480884" y="1756610"/>
            <a:ext cx="2377742" cy="434732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1300" dirty="0"/>
              <a:t>A</a:t>
            </a:r>
            <a:r>
              <a:rPr lang="en-BE" sz="1300" dirty="0"/>
              <a:t>verage contribution to sales of the various marketing Mix levers | </a:t>
            </a:r>
            <a:br>
              <a:rPr lang="en-GB" sz="1300" dirty="0"/>
            </a:br>
            <a:r>
              <a:rPr lang="en-BE" sz="1300" dirty="0"/>
              <a:t>3 periods (2 campaign flights + 1 rest period)</a:t>
            </a:r>
            <a:endParaRPr lang="en-GB" sz="1300" dirty="0"/>
          </a:p>
          <a:p>
            <a:pPr marL="0" indent="0">
              <a:buNone/>
            </a:pPr>
            <a:r>
              <a:rPr lang="en-GB" sz="1300" dirty="0">
                <a:solidFill>
                  <a:schemeClr val="tx1">
                    <a:lumMod val="25000"/>
                    <a:lumOff val="75000"/>
                  </a:schemeClr>
                </a:solidFill>
              </a:rPr>
              <a:t>--------------------------------------------</a:t>
            </a:r>
            <a:endParaRPr lang="en-BE" sz="1300" dirty="0">
              <a:solidFill>
                <a:schemeClr val="tx1">
                  <a:lumMod val="25000"/>
                  <a:lumOff val="75000"/>
                </a:schemeClr>
              </a:solidFill>
            </a:endParaRPr>
          </a:p>
          <a:p>
            <a:pPr marL="0" indent="0" algn="ctr">
              <a:buNone/>
            </a:pPr>
            <a:r>
              <a:rPr lang="en-BE" sz="1300" b="1" dirty="0"/>
              <a:t>TV’s contribution to sales </a:t>
            </a:r>
            <a:r>
              <a:rPr lang="en-BE" sz="1300" dirty="0"/>
              <a:t>of brands that do </a:t>
            </a:r>
            <a:r>
              <a:rPr lang="en-BE" sz="1300" b="1" dirty="0"/>
              <a:t>mass</a:t>
            </a:r>
            <a:r>
              <a:rPr lang="en-GB" sz="1300" b="1" dirty="0"/>
              <a:t> reach</a:t>
            </a:r>
            <a:r>
              <a:rPr lang="en-BE" sz="1300" b="1" dirty="0"/>
              <a:t> campaigns</a:t>
            </a:r>
            <a:r>
              <a:rPr lang="en-BE" sz="1300" dirty="0"/>
              <a:t> is </a:t>
            </a:r>
            <a:br>
              <a:rPr lang="en-GB" sz="1300" dirty="0"/>
            </a:br>
            <a:r>
              <a:rPr lang="en-BE" sz="2000" b="1" dirty="0">
                <a:solidFill>
                  <a:schemeClr val="accent1"/>
                </a:solidFill>
              </a:rPr>
              <a:t>9.5 times higher </a:t>
            </a:r>
            <a:br>
              <a:rPr lang="en-GB" sz="1300" b="1" dirty="0"/>
            </a:br>
            <a:r>
              <a:rPr lang="en-BE" sz="1300" dirty="0"/>
              <a:t>than in the case of brands with </a:t>
            </a:r>
            <a:r>
              <a:rPr lang="en-BE" sz="1300" b="1" dirty="0"/>
              <a:t>moderate campaigns</a:t>
            </a:r>
            <a:endParaRPr lang="en-BE" sz="1300" dirty="0"/>
          </a:p>
        </p:txBody>
      </p:sp>
      <p:sp>
        <p:nvSpPr>
          <p:cNvPr id="11" name="Rectangle 10">
            <a:extLst>
              <a:ext uri="{FF2B5EF4-FFF2-40B4-BE49-F238E27FC236}">
                <a16:creationId xmlns:a16="http://schemas.microsoft.com/office/drawing/2014/main" id="{F21DF5CA-4DF1-400F-9FC5-37E1DBD1C54D}"/>
              </a:ext>
            </a:extLst>
          </p:cNvPr>
          <p:cNvSpPr/>
          <p:nvPr/>
        </p:nvSpPr>
        <p:spPr>
          <a:xfrm>
            <a:off x="1046747" y="2089020"/>
            <a:ext cx="7033997" cy="56548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 Placeholder 2">
            <a:extLst>
              <a:ext uri="{FF2B5EF4-FFF2-40B4-BE49-F238E27FC236}">
                <a16:creationId xmlns:a16="http://schemas.microsoft.com/office/drawing/2014/main" id="{60484F98-57EB-4267-934D-E62EA0C029B0}"/>
              </a:ext>
            </a:extLst>
          </p:cNvPr>
          <p:cNvSpPr txBox="1">
            <a:spLocks/>
          </p:cNvSpPr>
          <p:nvPr/>
        </p:nvSpPr>
        <p:spPr>
          <a:xfrm>
            <a:off x="8122418" y="2109297"/>
            <a:ext cx="890337" cy="44909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2400" dirty="0">
                <a:solidFill>
                  <a:schemeClr val="accent1"/>
                </a:solidFill>
              </a:rPr>
              <a:t>x</a:t>
            </a:r>
            <a:r>
              <a:rPr lang="en-BE" sz="2400" dirty="0">
                <a:solidFill>
                  <a:schemeClr val="accent1"/>
                </a:solidFill>
              </a:rPr>
              <a:t> </a:t>
            </a:r>
            <a:r>
              <a:rPr lang="en-BE" sz="2400" b="1" dirty="0">
                <a:solidFill>
                  <a:schemeClr val="accent1"/>
                </a:solidFill>
              </a:rPr>
              <a:t>9.5</a:t>
            </a:r>
          </a:p>
        </p:txBody>
      </p:sp>
      <p:sp>
        <p:nvSpPr>
          <p:cNvPr id="13" name="ZoneTexte 25">
            <a:extLst>
              <a:ext uri="{FF2B5EF4-FFF2-40B4-BE49-F238E27FC236}">
                <a16:creationId xmlns:a16="http://schemas.microsoft.com/office/drawing/2014/main" id="{9EA47CD3-2971-4546-A07B-B1856DBAA446}"/>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Kantar, 2020</a:t>
            </a:r>
            <a:endParaRPr lang="en-US" sz="1000" i="1" dirty="0">
              <a:solidFill>
                <a:schemeClr val="tx1">
                  <a:lumMod val="50000"/>
                  <a:lumOff val="50000"/>
                </a:schemeClr>
              </a:solidFill>
              <a:cs typeface="Arial" panose="020B0604020202020204" pitchFamily="34" charset="0"/>
            </a:endParaRPr>
          </a:p>
        </p:txBody>
      </p:sp>
      <p:pic>
        <p:nvPicPr>
          <p:cNvPr id="14" name="Picture 13">
            <a:extLst>
              <a:ext uri="{FF2B5EF4-FFF2-40B4-BE49-F238E27FC236}">
                <a16:creationId xmlns:a16="http://schemas.microsoft.com/office/drawing/2014/main" id="{D2F24B2F-5014-4210-93A3-EF8FF971DA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49560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9D343F-59E0-4611-9588-B454E7DDE32D}"/>
              </a:ext>
            </a:extLst>
          </p:cNvPr>
          <p:cNvSpPr/>
          <p:nvPr/>
        </p:nvSpPr>
        <p:spPr>
          <a:xfrm>
            <a:off x="0" y="2809374"/>
            <a:ext cx="12192000" cy="329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SPAIN</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larger the coverage, the greater TV’s contribution to brand sales, </a:t>
            </a:r>
            <a:r>
              <a:rPr lang="en-GB" sz="2800" b="0" dirty="0"/>
              <a:t>(regardless of brand size and campaign budget)</a:t>
            </a:r>
            <a:endParaRPr lang="en-BE" b="0" dirty="0"/>
          </a:p>
        </p:txBody>
      </p:sp>
      <p:sp>
        <p:nvSpPr>
          <p:cNvPr id="8" name="Text Placeholder 2">
            <a:extLst>
              <a:ext uri="{FF2B5EF4-FFF2-40B4-BE49-F238E27FC236}">
                <a16:creationId xmlns:a16="http://schemas.microsoft.com/office/drawing/2014/main" id="{D1046DD0-6440-4103-ABDB-12BC41DEBC3C}"/>
              </a:ext>
            </a:extLst>
          </p:cNvPr>
          <p:cNvSpPr txBox="1">
            <a:spLocks/>
          </p:cNvSpPr>
          <p:nvPr/>
        </p:nvSpPr>
        <p:spPr>
          <a:xfrm>
            <a:off x="338137" y="2132366"/>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dirty="0"/>
              <a:t>Average % of TV’s contribution to sales per brand groups based on brand’s billing periods (2 campaign flights + 1 rest period).</a:t>
            </a:r>
          </a:p>
        </p:txBody>
      </p:sp>
      <p:graphicFrame>
        <p:nvGraphicFramePr>
          <p:cNvPr id="5" name="Chart 4">
            <a:extLst>
              <a:ext uri="{FF2B5EF4-FFF2-40B4-BE49-F238E27FC236}">
                <a16:creationId xmlns:a16="http://schemas.microsoft.com/office/drawing/2014/main" id="{9D4874B9-0F66-40B0-B2F1-2270294A7700}"/>
              </a:ext>
            </a:extLst>
          </p:cNvPr>
          <p:cNvGraphicFramePr/>
          <p:nvPr>
            <p:extLst>
              <p:ext uri="{D42A27DB-BD31-4B8C-83A1-F6EECF244321}">
                <p14:modId xmlns:p14="http://schemas.microsoft.com/office/powerpoint/2010/main" val="131435315"/>
              </p:ext>
            </p:extLst>
          </p:nvPr>
        </p:nvGraphicFramePr>
        <p:xfrm>
          <a:off x="342898" y="2935705"/>
          <a:ext cx="9908007" cy="303195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9459F1EE-DC8C-42D0-8E72-7E9E17E4516F}"/>
              </a:ext>
            </a:extLst>
          </p:cNvPr>
          <p:cNvGrpSpPr/>
          <p:nvPr/>
        </p:nvGrpSpPr>
        <p:grpSpPr>
          <a:xfrm>
            <a:off x="11318626" y="3071597"/>
            <a:ext cx="540000" cy="2507287"/>
            <a:chOff x="4155920" y="3071597"/>
            <a:chExt cx="540000" cy="2507287"/>
          </a:xfrm>
        </p:grpSpPr>
        <p:sp>
          <p:nvSpPr>
            <p:cNvPr id="11" name="Oval 10">
              <a:extLst>
                <a:ext uri="{FF2B5EF4-FFF2-40B4-BE49-F238E27FC236}">
                  <a16:creationId xmlns:a16="http://schemas.microsoft.com/office/drawing/2014/main" id="{D7AD8501-BCF1-43B7-8C0C-4353A001BA4F}"/>
                </a:ext>
              </a:extLst>
            </p:cNvPr>
            <p:cNvSpPr/>
            <p:nvPr/>
          </p:nvSpPr>
          <p:spPr>
            <a:xfrm>
              <a:off x="4155920" y="3071597"/>
              <a:ext cx="540000" cy="540000"/>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b="1" dirty="0">
                  <a:solidFill>
                    <a:schemeClr val="tx1"/>
                  </a:solidFill>
                </a:rPr>
                <a:t>x 10</a:t>
              </a:r>
            </a:p>
          </p:txBody>
        </p:sp>
        <p:sp>
          <p:nvSpPr>
            <p:cNvPr id="14" name="Oval 13">
              <a:extLst>
                <a:ext uri="{FF2B5EF4-FFF2-40B4-BE49-F238E27FC236}">
                  <a16:creationId xmlns:a16="http://schemas.microsoft.com/office/drawing/2014/main" id="{722A2B2F-7BDF-4635-8F7F-77772DD748B7}"/>
                </a:ext>
              </a:extLst>
            </p:cNvPr>
            <p:cNvSpPr/>
            <p:nvPr/>
          </p:nvSpPr>
          <p:spPr>
            <a:xfrm>
              <a:off x="4155920" y="3730375"/>
              <a:ext cx="540000" cy="540000"/>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b="1" dirty="0">
                  <a:solidFill>
                    <a:schemeClr val="tx1"/>
                  </a:solidFill>
                </a:rPr>
                <a:t>x 15</a:t>
              </a:r>
            </a:p>
          </p:txBody>
        </p:sp>
        <p:sp>
          <p:nvSpPr>
            <p:cNvPr id="15" name="Oval 14">
              <a:extLst>
                <a:ext uri="{FF2B5EF4-FFF2-40B4-BE49-F238E27FC236}">
                  <a16:creationId xmlns:a16="http://schemas.microsoft.com/office/drawing/2014/main" id="{59E81854-07DD-4762-BC94-92293E258886}"/>
                </a:ext>
              </a:extLst>
            </p:cNvPr>
            <p:cNvSpPr/>
            <p:nvPr/>
          </p:nvSpPr>
          <p:spPr>
            <a:xfrm>
              <a:off x="4155920" y="4380106"/>
              <a:ext cx="540000" cy="540000"/>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x</a:t>
              </a:r>
              <a:br>
                <a:rPr lang="en-GB" sz="1000" b="1" dirty="0">
                  <a:solidFill>
                    <a:schemeClr val="tx1"/>
                  </a:solidFill>
                </a:rPr>
              </a:br>
              <a:r>
                <a:rPr lang="en-BE" sz="1000" b="1" dirty="0">
                  <a:solidFill>
                    <a:schemeClr val="tx1"/>
                  </a:solidFill>
                </a:rPr>
                <a:t>4</a:t>
              </a:r>
            </a:p>
          </p:txBody>
        </p:sp>
        <p:sp>
          <p:nvSpPr>
            <p:cNvPr id="16" name="Oval 15">
              <a:extLst>
                <a:ext uri="{FF2B5EF4-FFF2-40B4-BE49-F238E27FC236}">
                  <a16:creationId xmlns:a16="http://schemas.microsoft.com/office/drawing/2014/main" id="{FC46B92C-7AC3-429D-BDA0-0A47BA800AA8}"/>
                </a:ext>
              </a:extLst>
            </p:cNvPr>
            <p:cNvSpPr/>
            <p:nvPr/>
          </p:nvSpPr>
          <p:spPr>
            <a:xfrm>
              <a:off x="4155920" y="5038884"/>
              <a:ext cx="540000" cy="540000"/>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b="1" dirty="0">
                  <a:solidFill>
                    <a:schemeClr val="tx1"/>
                  </a:solidFill>
                </a:rPr>
                <a:t>x </a:t>
              </a:r>
              <a:br>
                <a:rPr lang="en-GB" sz="1000" b="1" dirty="0">
                  <a:solidFill>
                    <a:schemeClr val="tx1"/>
                  </a:solidFill>
                </a:rPr>
              </a:br>
              <a:r>
                <a:rPr lang="en-BE" sz="1000" b="1" dirty="0">
                  <a:solidFill>
                    <a:schemeClr val="tx1"/>
                  </a:solidFill>
                </a:rPr>
                <a:t>7</a:t>
              </a:r>
            </a:p>
          </p:txBody>
        </p:sp>
      </p:grpSp>
      <p:sp>
        <p:nvSpPr>
          <p:cNvPr id="17" name="ZoneTexte 25">
            <a:extLst>
              <a:ext uri="{FF2B5EF4-FFF2-40B4-BE49-F238E27FC236}">
                <a16:creationId xmlns:a16="http://schemas.microsoft.com/office/drawing/2014/main" id="{C23EDE02-EE7A-4BCA-85D3-5BCD735E2B45}"/>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Kantar, 2020</a:t>
            </a:r>
            <a:endParaRPr lang="en-US" sz="1000" i="1" dirty="0">
              <a:solidFill>
                <a:schemeClr val="tx1">
                  <a:lumMod val="50000"/>
                  <a:lumOff val="50000"/>
                </a:schemeClr>
              </a:solidFill>
              <a:cs typeface="Arial" panose="020B0604020202020204" pitchFamily="34" charset="0"/>
            </a:endParaRPr>
          </a:p>
        </p:txBody>
      </p:sp>
      <p:pic>
        <p:nvPicPr>
          <p:cNvPr id="18" name="Picture 17">
            <a:extLst>
              <a:ext uri="{FF2B5EF4-FFF2-40B4-BE49-F238E27FC236}">
                <a16:creationId xmlns:a16="http://schemas.microsoft.com/office/drawing/2014/main" id="{B5985A05-00A2-4D98-8532-DD0392FB68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247134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creates sales uplifts for brands even at low investment levels</a:t>
            </a:r>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r>
              <a:rPr lang="en-GB" sz="1050" dirty="0">
                <a:solidFill>
                  <a:schemeClr val="tx1"/>
                </a:solidFill>
              </a:rPr>
              <a:t>As seen on TV</a:t>
            </a:r>
          </a:p>
          <a:p>
            <a:pPr marL="0" indent="0">
              <a:buNone/>
            </a:pPr>
            <a:r>
              <a:rPr lang="en-GB" sz="1050" b="1" dirty="0"/>
              <a:t>Year of publication</a:t>
            </a:r>
            <a:r>
              <a:rPr lang="en-BE" sz="1050" b="1" dirty="0"/>
              <a:t>: </a:t>
            </a:r>
            <a:r>
              <a:rPr lang="en-GB" sz="1050" dirty="0"/>
              <a:t>2019</a:t>
            </a:r>
          </a:p>
          <a:p>
            <a:pPr marL="0" indent="0">
              <a:buNone/>
            </a:pPr>
            <a:r>
              <a:rPr lang="en-GB" sz="1050" b="1" dirty="0"/>
              <a:t>Commissioned by: </a:t>
            </a:r>
            <a:r>
              <a:rPr lang="en-GB" sz="1050" dirty="0"/>
              <a:t>Thinkbox</a:t>
            </a:r>
          </a:p>
          <a:p>
            <a:pPr marL="0" indent="0">
              <a:buNone/>
            </a:pPr>
            <a:r>
              <a:rPr lang="en-GB" sz="1050" b="1" dirty="0"/>
              <a:t>Contractor</a:t>
            </a:r>
            <a:r>
              <a:rPr lang="en-BE" sz="1050" b="1" dirty="0"/>
              <a:t>: </a:t>
            </a:r>
            <a:r>
              <a:rPr lang="en-GB" sz="1050" dirty="0"/>
              <a:t>Data2Decisions</a:t>
            </a:r>
          </a:p>
        </p:txBody>
      </p:sp>
      <p:sp>
        <p:nvSpPr>
          <p:cNvPr id="22" name="Text Placeholder 2">
            <a:hlinkClick r:id="rId3"/>
            <a:extLst>
              <a:ext uri="{FF2B5EF4-FFF2-40B4-BE49-F238E27FC236}">
                <a16:creationId xmlns:a16="http://schemas.microsoft.com/office/drawing/2014/main" id="{4F187577-A447-439A-8B39-C0D9CF5D2274}"/>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40001"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There are</a:t>
            </a:r>
            <a:br>
              <a:rPr lang="en-GB" sz="1200" dirty="0"/>
            </a:br>
            <a:r>
              <a:rPr lang="en-GB" sz="1200" b="1" dirty="0">
                <a:solidFill>
                  <a:schemeClr val="accent1"/>
                </a:solidFill>
              </a:rPr>
              <a:t>three main triggers that signal an advertiser is ready to move into TV: </a:t>
            </a:r>
            <a:br>
              <a:rPr lang="en-GB" sz="1200" dirty="0"/>
            </a:br>
            <a:r>
              <a:rPr lang="en-GB" sz="1200" dirty="0"/>
              <a:t>diminishing returns, scaling up, build brand/brand awareness</a:t>
            </a:r>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285980"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Scale is the biggest driver of effectiveness</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31959"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t>Advertising</a:t>
            </a:r>
            <a:r>
              <a:rPr lang="en-GB" sz="1200" dirty="0"/>
              <a:t> has both</a:t>
            </a:r>
            <a:br>
              <a:rPr lang="en-GB" sz="1200" dirty="0"/>
            </a:br>
            <a:r>
              <a:rPr lang="en-GB" sz="1200" dirty="0"/>
              <a:t>a </a:t>
            </a:r>
            <a:r>
              <a:rPr lang="en-GB" sz="1200" b="1" dirty="0"/>
              <a:t>short-term</a:t>
            </a:r>
            <a:r>
              <a:rPr lang="en-GB" sz="1200" dirty="0"/>
              <a:t> and a </a:t>
            </a:r>
            <a:r>
              <a:rPr lang="en-GB" sz="1200" b="1" dirty="0"/>
              <a:t>sustained effect on sales</a:t>
            </a:r>
          </a:p>
        </p:txBody>
      </p:sp>
      <p:sp>
        <p:nvSpPr>
          <p:cNvPr id="19" name="Text Placeholder 2">
            <a:extLst>
              <a:ext uri="{FF2B5EF4-FFF2-40B4-BE49-F238E27FC236}">
                <a16:creationId xmlns:a16="http://schemas.microsoft.com/office/drawing/2014/main" id="{F15B3757-E052-49BC-9D7C-FED82DDF683C}"/>
              </a:ext>
            </a:extLst>
          </p:cNvPr>
          <p:cNvSpPr txBox="1">
            <a:spLocks/>
          </p:cNvSpPr>
          <p:nvPr/>
        </p:nvSpPr>
        <p:spPr>
          <a:xfrm>
            <a:off x="540001"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The point of diminishing returns needs to be identified</a:t>
            </a:r>
          </a:p>
        </p:txBody>
      </p:sp>
      <p:sp>
        <p:nvSpPr>
          <p:cNvPr id="21" name="Text Placeholder 2">
            <a:extLst>
              <a:ext uri="{FF2B5EF4-FFF2-40B4-BE49-F238E27FC236}">
                <a16:creationId xmlns:a16="http://schemas.microsoft.com/office/drawing/2014/main" id="{FFA54CAD-2BD4-4E60-BFCD-5859E0EA583A}"/>
              </a:ext>
            </a:extLst>
          </p:cNvPr>
          <p:cNvSpPr txBox="1">
            <a:spLocks/>
          </p:cNvSpPr>
          <p:nvPr/>
        </p:nvSpPr>
        <p:spPr>
          <a:xfrm>
            <a:off x="3285980" y="434481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 Strategies that </a:t>
            </a:r>
            <a:r>
              <a:rPr lang="en-GB" sz="1200" b="1" dirty="0">
                <a:solidFill>
                  <a:schemeClr val="accent1"/>
                </a:solidFill>
              </a:rPr>
              <a:t>harness the benefits of TV</a:t>
            </a:r>
            <a:r>
              <a:rPr lang="en-GB" sz="1200" dirty="0"/>
              <a:t> but at lower cost can work well as a starting point</a:t>
            </a:r>
          </a:p>
        </p:txBody>
      </p:sp>
      <p:sp>
        <p:nvSpPr>
          <p:cNvPr id="23" name="Text Placeholder 2">
            <a:extLst>
              <a:ext uri="{FF2B5EF4-FFF2-40B4-BE49-F238E27FC236}">
                <a16:creationId xmlns:a16="http://schemas.microsoft.com/office/drawing/2014/main" id="{F164AF24-F210-4381-9F10-6DFC13ED0789}"/>
              </a:ext>
            </a:extLst>
          </p:cNvPr>
          <p:cNvSpPr txBox="1">
            <a:spLocks/>
          </p:cNvSpPr>
          <p:nvPr/>
        </p:nvSpPr>
        <p:spPr>
          <a:xfrm>
            <a:off x="6031959"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Advertisers should start TV with a shorter, high impact burst strategy</a:t>
            </a:r>
            <a:br>
              <a:rPr lang="en-GB" sz="1200" b="1" dirty="0">
                <a:solidFill>
                  <a:schemeClr val="accent1"/>
                </a:solidFill>
              </a:rPr>
            </a:br>
            <a:r>
              <a:rPr lang="en-GB" sz="1200" dirty="0"/>
              <a:t>rather than a smaller, continuous drip approach</a:t>
            </a:r>
          </a:p>
        </p:txBody>
      </p:sp>
      <p:pic>
        <p:nvPicPr>
          <p:cNvPr id="18" name="Picture 17">
            <a:extLst>
              <a:ext uri="{FF2B5EF4-FFF2-40B4-BE49-F238E27FC236}">
                <a16:creationId xmlns:a16="http://schemas.microsoft.com/office/drawing/2014/main" id="{FA23B431-8CF5-4D24-881D-C0EC64539D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24" name="Group 23">
            <a:extLst>
              <a:ext uri="{FF2B5EF4-FFF2-40B4-BE49-F238E27FC236}">
                <a16:creationId xmlns:a16="http://schemas.microsoft.com/office/drawing/2014/main" id="{FFE69A94-E0DF-451A-8BD8-72A3F483AB03}"/>
              </a:ext>
            </a:extLst>
          </p:cNvPr>
          <p:cNvGrpSpPr/>
          <p:nvPr/>
        </p:nvGrpSpPr>
        <p:grpSpPr>
          <a:xfrm>
            <a:off x="0" y="1821891"/>
            <a:ext cx="3784699" cy="540000"/>
            <a:chOff x="0" y="1821891"/>
            <a:chExt cx="3784699" cy="540000"/>
          </a:xfrm>
        </p:grpSpPr>
        <p:grpSp>
          <p:nvGrpSpPr>
            <p:cNvPr id="25" name="Group 24">
              <a:extLst>
                <a:ext uri="{FF2B5EF4-FFF2-40B4-BE49-F238E27FC236}">
                  <a16:creationId xmlns:a16="http://schemas.microsoft.com/office/drawing/2014/main" id="{368B9EFF-268D-4D58-A151-E975E6698663}"/>
                </a:ext>
              </a:extLst>
            </p:cNvPr>
            <p:cNvGrpSpPr/>
            <p:nvPr/>
          </p:nvGrpSpPr>
          <p:grpSpPr>
            <a:xfrm>
              <a:off x="0" y="1821891"/>
              <a:ext cx="3784699" cy="540000"/>
              <a:chOff x="-1" y="1251283"/>
              <a:chExt cx="3784699" cy="540000"/>
            </a:xfrm>
          </p:grpSpPr>
          <p:sp>
            <p:nvSpPr>
              <p:cNvPr id="29" name="Text Placeholder 2">
                <a:extLst>
                  <a:ext uri="{FF2B5EF4-FFF2-40B4-BE49-F238E27FC236}">
                    <a16:creationId xmlns:a16="http://schemas.microsoft.com/office/drawing/2014/main" id="{BCA7D902-14C2-40A9-A78E-9E32A215CBBC}"/>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30" name="Rectangle 29">
                <a:extLst>
                  <a:ext uri="{FF2B5EF4-FFF2-40B4-BE49-F238E27FC236}">
                    <a16:creationId xmlns:a16="http://schemas.microsoft.com/office/drawing/2014/main" id="{B9BC7864-43A7-4931-89DE-26D2052B280A}"/>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6" name="Freeform 5">
              <a:extLst>
                <a:ext uri="{FF2B5EF4-FFF2-40B4-BE49-F238E27FC236}">
                  <a16:creationId xmlns:a16="http://schemas.microsoft.com/office/drawing/2014/main" id="{77650C61-10D1-4ED7-B94F-94FF244B7896}"/>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28236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921E04A-1B45-475A-A261-F23B7D11B82D}"/>
              </a:ext>
            </a:extLst>
          </p:cNvPr>
          <p:cNvSpPr txBox="1">
            <a:spLocks/>
          </p:cNvSpPr>
          <p:nvPr/>
        </p:nvSpPr>
        <p:spPr>
          <a:xfrm>
            <a:off x="342899"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contribution to sales</a:t>
            </a:r>
          </a:p>
        </p:txBody>
      </p:sp>
      <p:sp>
        <p:nvSpPr>
          <p:cNvPr id="14" name="Text Placeholder 2">
            <a:extLst>
              <a:ext uri="{FF2B5EF4-FFF2-40B4-BE49-F238E27FC236}">
                <a16:creationId xmlns:a16="http://schemas.microsoft.com/office/drawing/2014/main" id="{6E249A79-3073-4A0E-BB3E-456165875C9D}"/>
              </a:ext>
            </a:extLst>
          </p:cNvPr>
          <p:cNvSpPr txBox="1">
            <a:spLocks/>
          </p:cNvSpPr>
          <p:nvPr/>
        </p:nvSpPr>
        <p:spPr>
          <a:xfrm>
            <a:off x="2293880"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contribution to both long-term and short-term ROI</a:t>
            </a:r>
          </a:p>
        </p:txBody>
      </p:sp>
      <p:sp>
        <p:nvSpPr>
          <p:cNvPr id="15" name="Text Placeholder 2">
            <a:extLst>
              <a:ext uri="{FF2B5EF4-FFF2-40B4-BE49-F238E27FC236}">
                <a16:creationId xmlns:a16="http://schemas.microsoft.com/office/drawing/2014/main" id="{DBBA82E9-CDD7-40B0-BEE2-189C048B2EA2}"/>
              </a:ext>
            </a:extLst>
          </p:cNvPr>
          <p:cNvSpPr txBox="1">
            <a:spLocks/>
          </p:cNvSpPr>
          <p:nvPr/>
        </p:nvSpPr>
        <p:spPr>
          <a:xfrm>
            <a:off x="4244861"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halo effect on other media</a:t>
            </a:r>
          </a:p>
        </p:txBody>
      </p:sp>
      <p:sp>
        <p:nvSpPr>
          <p:cNvPr id="16" name="Text Placeholder 2">
            <a:extLst>
              <a:ext uri="{FF2B5EF4-FFF2-40B4-BE49-F238E27FC236}">
                <a16:creationId xmlns:a16="http://schemas.microsoft.com/office/drawing/2014/main" id="{0342C742-071E-42AE-9808-103D6CAC4826}"/>
              </a:ext>
            </a:extLst>
          </p:cNvPr>
          <p:cNvSpPr txBox="1">
            <a:spLocks/>
          </p:cNvSpPr>
          <p:nvPr/>
        </p:nvSpPr>
        <p:spPr>
          <a:xfrm>
            <a:off x="6195842"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best option for recovery in times of crisis</a:t>
            </a:r>
          </a:p>
        </p:txBody>
      </p:sp>
      <p:sp>
        <p:nvSpPr>
          <p:cNvPr id="17" name="Text Placeholder 2">
            <a:extLst>
              <a:ext uri="{FF2B5EF4-FFF2-40B4-BE49-F238E27FC236}">
                <a16:creationId xmlns:a16="http://schemas.microsoft.com/office/drawing/2014/main" id="{3948F945-6FC6-48B4-9A92-12FD12CFA986}"/>
              </a:ext>
            </a:extLst>
          </p:cNvPr>
          <p:cNvSpPr txBox="1">
            <a:spLocks/>
          </p:cNvSpPr>
          <p:nvPr/>
        </p:nvSpPr>
        <p:spPr>
          <a:xfrm>
            <a:off x="8146822" y="1873597"/>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quality of contacts due to attention levels</a:t>
            </a:r>
          </a:p>
        </p:txBody>
      </p:sp>
      <p:sp>
        <p:nvSpPr>
          <p:cNvPr id="18" name="Text Placeholder 2">
            <a:extLst>
              <a:ext uri="{FF2B5EF4-FFF2-40B4-BE49-F238E27FC236}">
                <a16:creationId xmlns:a16="http://schemas.microsoft.com/office/drawing/2014/main" id="{3E238EF0-4E72-4469-9B97-1754A7F83CC2}"/>
              </a:ext>
            </a:extLst>
          </p:cNvPr>
          <p:cNvSpPr txBox="1">
            <a:spLocks/>
          </p:cNvSpPr>
          <p:nvPr/>
        </p:nvSpPr>
        <p:spPr>
          <a:xfrm>
            <a:off x="10097803" y="1873597"/>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impact on awareness, consideration and purchase intent</a:t>
            </a:r>
          </a:p>
        </p:txBody>
      </p:sp>
      <p:sp>
        <p:nvSpPr>
          <p:cNvPr id="21" name="Text Placeholder 2">
            <a:extLst>
              <a:ext uri="{FF2B5EF4-FFF2-40B4-BE49-F238E27FC236}">
                <a16:creationId xmlns:a16="http://schemas.microsoft.com/office/drawing/2014/main" id="{95E8D43A-A699-4A16-AC27-30A9F960843F}"/>
              </a:ext>
            </a:extLst>
          </p:cNvPr>
          <p:cNvSpPr txBox="1">
            <a:spLocks/>
          </p:cNvSpPr>
          <p:nvPr/>
        </p:nvSpPr>
        <p:spPr>
          <a:xfrm>
            <a:off x="342899"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largest scale, a driver of effectiveness</a:t>
            </a:r>
          </a:p>
        </p:txBody>
      </p:sp>
      <p:sp>
        <p:nvSpPr>
          <p:cNvPr id="22" name="Text Placeholder 2">
            <a:extLst>
              <a:ext uri="{FF2B5EF4-FFF2-40B4-BE49-F238E27FC236}">
                <a16:creationId xmlns:a16="http://schemas.microsoft.com/office/drawing/2014/main" id="{6A9E5CF7-EE1A-42CF-BDEB-EAEBBBE5EEFC}"/>
              </a:ext>
            </a:extLst>
          </p:cNvPr>
          <p:cNvSpPr txBox="1">
            <a:spLocks/>
          </p:cNvSpPr>
          <p:nvPr/>
        </p:nvSpPr>
        <p:spPr>
          <a:xfrm>
            <a:off x="2293880"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ideal balance between branding, short-term sales and long-term business outcome</a:t>
            </a:r>
          </a:p>
        </p:txBody>
      </p:sp>
      <p:sp>
        <p:nvSpPr>
          <p:cNvPr id="23" name="Text Placeholder 2">
            <a:extLst>
              <a:ext uri="{FF2B5EF4-FFF2-40B4-BE49-F238E27FC236}">
                <a16:creationId xmlns:a16="http://schemas.microsoft.com/office/drawing/2014/main" id="{AD3B7CE0-44AC-4EF7-8363-B86E31E3EEDD}"/>
              </a:ext>
            </a:extLst>
          </p:cNvPr>
          <p:cNvSpPr txBox="1">
            <a:spLocks/>
          </p:cNvSpPr>
          <p:nvPr/>
        </p:nvSpPr>
        <p:spPr>
          <a:xfrm>
            <a:off x="4244861"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profit at the greatest efficiency, and with the least risk</a:t>
            </a:r>
          </a:p>
        </p:txBody>
      </p:sp>
      <p:sp>
        <p:nvSpPr>
          <p:cNvPr id="24" name="Text Placeholder 2">
            <a:extLst>
              <a:ext uri="{FF2B5EF4-FFF2-40B4-BE49-F238E27FC236}">
                <a16:creationId xmlns:a16="http://schemas.microsoft.com/office/drawing/2014/main" id="{09E7AD0F-23AC-4BA4-84BB-167279075129}"/>
              </a:ext>
            </a:extLst>
          </p:cNvPr>
          <p:cNvSpPr txBox="1">
            <a:spLocks/>
          </p:cNvSpPr>
          <p:nvPr/>
        </p:nvSpPr>
        <p:spPr>
          <a:xfrm>
            <a:off x="6195842"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best guarantee for market share growth</a:t>
            </a:r>
          </a:p>
        </p:txBody>
      </p:sp>
      <p:sp>
        <p:nvSpPr>
          <p:cNvPr id="25" name="Text Placeholder 2">
            <a:extLst>
              <a:ext uri="{FF2B5EF4-FFF2-40B4-BE49-F238E27FC236}">
                <a16:creationId xmlns:a16="http://schemas.microsoft.com/office/drawing/2014/main" id="{F2339BA0-271F-40FA-B9AC-BBC8F3994C4C}"/>
              </a:ext>
            </a:extLst>
          </p:cNvPr>
          <p:cNvSpPr txBox="1">
            <a:spLocks/>
          </p:cNvSpPr>
          <p:nvPr/>
        </p:nvSpPr>
        <p:spPr>
          <a:xfrm>
            <a:off x="8146822"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Measurable results across all life stages of a brand</a:t>
            </a:r>
          </a:p>
        </p:txBody>
      </p:sp>
      <p:sp>
        <p:nvSpPr>
          <p:cNvPr id="26" name="Text Placeholder 2">
            <a:extLst>
              <a:ext uri="{FF2B5EF4-FFF2-40B4-BE49-F238E27FC236}">
                <a16:creationId xmlns:a16="http://schemas.microsoft.com/office/drawing/2014/main" id="{A3127DCE-3963-4FDC-A3DB-65ED38A8DCDA}"/>
              </a:ext>
            </a:extLst>
          </p:cNvPr>
          <p:cNvSpPr txBox="1">
            <a:spLocks/>
          </p:cNvSpPr>
          <p:nvPr/>
        </p:nvSpPr>
        <p:spPr>
          <a:xfrm>
            <a:off x="10097803"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Immediate increases in website traffic, particularly for direct-to-consumer brands</a:t>
            </a:r>
          </a:p>
        </p:txBody>
      </p:sp>
      <p:grpSp>
        <p:nvGrpSpPr>
          <p:cNvPr id="105" name="Group 104">
            <a:extLst>
              <a:ext uri="{FF2B5EF4-FFF2-40B4-BE49-F238E27FC236}">
                <a16:creationId xmlns:a16="http://schemas.microsoft.com/office/drawing/2014/main" id="{63E23306-35AC-462E-BF3F-9A198905A58C}"/>
              </a:ext>
            </a:extLst>
          </p:cNvPr>
          <p:cNvGrpSpPr/>
          <p:nvPr/>
        </p:nvGrpSpPr>
        <p:grpSpPr>
          <a:xfrm>
            <a:off x="342899" y="273771"/>
            <a:ext cx="11515727" cy="5830063"/>
            <a:chOff x="342899" y="273771"/>
            <a:chExt cx="11515727" cy="5830063"/>
          </a:xfrm>
        </p:grpSpPr>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73771"/>
              <a:ext cx="11515727" cy="713473"/>
            </a:xfrm>
            <a:prstGeom prst="rect">
              <a:avLst/>
            </a:prstGeom>
            <a:solidFill>
              <a:schemeClr val="tx1">
                <a:lumMod val="10000"/>
                <a:lumOff val="90000"/>
              </a:schemeClr>
            </a:solidFill>
            <a:ln>
              <a:solidFill>
                <a:schemeClr val="accent1"/>
              </a:solidFill>
            </a:ln>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1"/>
                  </a:solidFill>
                </a:rPr>
                <a:t>TV offers:</a:t>
              </a:r>
              <a:endParaRPr lang="en-BE" dirty="0">
                <a:solidFill>
                  <a:schemeClr val="accent1"/>
                </a:solidFill>
              </a:endParaRPr>
            </a:p>
          </p:txBody>
        </p:sp>
        <p:cxnSp>
          <p:nvCxnSpPr>
            <p:cNvPr id="39" name="Straight Connector 38">
              <a:extLst>
                <a:ext uri="{FF2B5EF4-FFF2-40B4-BE49-F238E27FC236}">
                  <a16:creationId xmlns:a16="http://schemas.microsoft.com/office/drawing/2014/main" id="{FF39E838-FF12-49F2-8929-A041485B9AF6}"/>
                </a:ext>
              </a:extLst>
            </p:cNvPr>
            <p:cNvCxnSpPr>
              <a:cxnSpLocks/>
            </p:cNvCxnSpPr>
            <p:nvPr/>
          </p:nvCxnSpPr>
          <p:spPr>
            <a:xfrm>
              <a:off x="342899" y="3644394"/>
              <a:ext cx="11515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1F7CC7-7711-418F-9412-6BA31BD2EEB6}"/>
                </a:ext>
              </a:extLst>
            </p:cNvPr>
            <p:cNvCxnSpPr/>
            <p:nvPr/>
          </p:nvCxnSpPr>
          <p:spPr>
            <a:xfrm>
              <a:off x="2191215"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14865D-73A2-4D7F-967A-A7BCC5979414}"/>
                </a:ext>
              </a:extLst>
            </p:cNvPr>
            <p:cNvCxnSpPr/>
            <p:nvPr/>
          </p:nvCxnSpPr>
          <p:spPr>
            <a:xfrm>
              <a:off x="4142679"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87C15-59F0-45DD-8DEA-8E556D49F7D1}"/>
                </a:ext>
              </a:extLst>
            </p:cNvPr>
            <p:cNvCxnSpPr/>
            <p:nvPr/>
          </p:nvCxnSpPr>
          <p:spPr>
            <a:xfrm>
              <a:off x="6096000"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8F601C-4004-40E9-B5C0-1C936CB0C5D6}"/>
                </a:ext>
              </a:extLst>
            </p:cNvPr>
            <p:cNvCxnSpPr/>
            <p:nvPr/>
          </p:nvCxnSpPr>
          <p:spPr>
            <a:xfrm>
              <a:off x="8047465"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489C06-A453-4FDE-9810-F0C118262815}"/>
                </a:ext>
              </a:extLst>
            </p:cNvPr>
            <p:cNvCxnSpPr/>
            <p:nvPr/>
          </p:nvCxnSpPr>
          <p:spPr>
            <a:xfrm>
              <a:off x="10004505" y="984828"/>
              <a:ext cx="0" cy="511900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9" name="Freeform 37">
            <a:extLst>
              <a:ext uri="{FF2B5EF4-FFF2-40B4-BE49-F238E27FC236}">
                <a16:creationId xmlns:a16="http://schemas.microsoft.com/office/drawing/2014/main" id="{8F2160DD-D6DE-4258-81EB-642B05211F82}"/>
              </a:ext>
            </a:extLst>
          </p:cNvPr>
          <p:cNvSpPr>
            <a:spLocks noEditPoints="1"/>
          </p:cNvSpPr>
          <p:nvPr/>
        </p:nvSpPr>
        <p:spPr bwMode="auto">
          <a:xfrm>
            <a:off x="6789060" y="1177088"/>
            <a:ext cx="503545" cy="503545"/>
          </a:xfrm>
          <a:custGeom>
            <a:avLst/>
            <a:gdLst>
              <a:gd name="T0" fmla="*/ 18 w 128"/>
              <a:gd name="T1" fmla="*/ 68 h 128"/>
              <a:gd name="T2" fmla="*/ 23 w 128"/>
              <a:gd name="T3" fmla="*/ 88 h 128"/>
              <a:gd name="T4" fmla="*/ 33 w 128"/>
              <a:gd name="T5" fmla="*/ 92 h 128"/>
              <a:gd name="T6" fmla="*/ 50 w 128"/>
              <a:gd name="T7" fmla="*/ 82 h 128"/>
              <a:gd name="T8" fmla="*/ 69 w 128"/>
              <a:gd name="T9" fmla="*/ 88 h 128"/>
              <a:gd name="T10" fmla="*/ 74 w 128"/>
              <a:gd name="T11" fmla="*/ 69 h 128"/>
              <a:gd name="T12" fmla="*/ 91 w 128"/>
              <a:gd name="T13" fmla="*/ 65 h 128"/>
              <a:gd name="T14" fmla="*/ 82 w 128"/>
              <a:gd name="T15" fmla="*/ 50 h 128"/>
              <a:gd name="T16" fmla="*/ 93 w 128"/>
              <a:gd name="T17" fmla="*/ 33 h 128"/>
              <a:gd name="T18" fmla="*/ 75 w 128"/>
              <a:gd name="T19" fmla="*/ 24 h 128"/>
              <a:gd name="T20" fmla="*/ 70 w 128"/>
              <a:gd name="T21" fmla="*/ 4 h 128"/>
              <a:gd name="T22" fmla="*/ 61 w 128"/>
              <a:gd name="T23" fmla="*/ 0 h 128"/>
              <a:gd name="T24" fmla="*/ 43 w 128"/>
              <a:gd name="T25" fmla="*/ 10 h 128"/>
              <a:gd name="T26" fmla="*/ 24 w 128"/>
              <a:gd name="T27" fmla="*/ 4 h 128"/>
              <a:gd name="T28" fmla="*/ 19 w 128"/>
              <a:gd name="T29" fmla="*/ 23 h 128"/>
              <a:gd name="T30" fmla="*/ 3 w 128"/>
              <a:gd name="T31" fmla="*/ 27 h 128"/>
              <a:gd name="T32" fmla="*/ 11 w 128"/>
              <a:gd name="T33" fmla="*/ 41 h 128"/>
              <a:gd name="T34" fmla="*/ 0 w 128"/>
              <a:gd name="T35" fmla="*/ 59 h 128"/>
              <a:gd name="T36" fmla="*/ 56 w 128"/>
              <a:gd name="T37" fmla="*/ 24 h 128"/>
              <a:gd name="T38" fmla="*/ 37 w 128"/>
              <a:gd name="T39" fmla="*/ 68 h 128"/>
              <a:gd name="T40" fmla="*/ 56 w 128"/>
              <a:gd name="T41" fmla="*/ 24 h 128"/>
              <a:gd name="T42" fmla="*/ 47 w 128"/>
              <a:gd name="T43" fmla="*/ 58 h 128"/>
              <a:gd name="T44" fmla="*/ 47 w 128"/>
              <a:gd name="T45" fmla="*/ 34 h 128"/>
              <a:gd name="T46" fmla="*/ 121 w 128"/>
              <a:gd name="T47" fmla="*/ 94 h 128"/>
              <a:gd name="T48" fmla="*/ 119 w 128"/>
              <a:gd name="T49" fmla="*/ 90 h 128"/>
              <a:gd name="T50" fmla="*/ 118 w 128"/>
              <a:gd name="T51" fmla="*/ 78 h 128"/>
              <a:gd name="T52" fmla="*/ 107 w 128"/>
              <a:gd name="T53" fmla="*/ 83 h 128"/>
              <a:gd name="T54" fmla="*/ 103 w 128"/>
              <a:gd name="T55" fmla="*/ 72 h 128"/>
              <a:gd name="T56" fmla="*/ 97 w 128"/>
              <a:gd name="T57" fmla="*/ 72 h 128"/>
              <a:gd name="T58" fmla="*/ 93 w 128"/>
              <a:gd name="T59" fmla="*/ 83 h 128"/>
              <a:gd name="T60" fmla="*/ 83 w 128"/>
              <a:gd name="T61" fmla="*/ 78 h 128"/>
              <a:gd name="T62" fmla="*/ 82 w 128"/>
              <a:gd name="T63" fmla="*/ 90 h 128"/>
              <a:gd name="T64" fmla="*/ 80 w 128"/>
              <a:gd name="T65" fmla="*/ 94 h 128"/>
              <a:gd name="T66" fmla="*/ 72 w 128"/>
              <a:gd name="T67" fmla="*/ 100 h 128"/>
              <a:gd name="T68" fmla="*/ 80 w 128"/>
              <a:gd name="T69" fmla="*/ 105 h 128"/>
              <a:gd name="T70" fmla="*/ 82 w 128"/>
              <a:gd name="T71" fmla="*/ 110 h 128"/>
              <a:gd name="T72" fmla="*/ 83 w 128"/>
              <a:gd name="T73" fmla="*/ 122 h 128"/>
              <a:gd name="T74" fmla="*/ 93 w 128"/>
              <a:gd name="T75" fmla="*/ 117 h 128"/>
              <a:gd name="T76" fmla="*/ 97 w 128"/>
              <a:gd name="T77" fmla="*/ 128 h 128"/>
              <a:gd name="T78" fmla="*/ 103 w 128"/>
              <a:gd name="T79" fmla="*/ 128 h 128"/>
              <a:gd name="T80" fmla="*/ 107 w 128"/>
              <a:gd name="T81" fmla="*/ 117 h 128"/>
              <a:gd name="T82" fmla="*/ 118 w 128"/>
              <a:gd name="T83" fmla="*/ 122 h 128"/>
              <a:gd name="T84" fmla="*/ 119 w 128"/>
              <a:gd name="T85" fmla="*/ 110 h 128"/>
              <a:gd name="T86" fmla="*/ 121 w 128"/>
              <a:gd name="T87" fmla="*/ 105 h 128"/>
              <a:gd name="T88" fmla="*/ 128 w 128"/>
              <a:gd name="T89" fmla="*/ 100 h 128"/>
              <a:gd name="T90" fmla="*/ 121 w 128"/>
              <a:gd name="T91" fmla="*/ 94 h 128"/>
              <a:gd name="T92" fmla="*/ 94 w 128"/>
              <a:gd name="T93" fmla="*/ 100 h 128"/>
              <a:gd name="T94" fmla="*/ 106 w 128"/>
              <a:gd name="T95"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4" y="68"/>
                </a:moveTo>
                <a:cubicBezTo>
                  <a:pt x="18" y="68"/>
                  <a:pt x="18" y="68"/>
                  <a:pt x="18" y="68"/>
                </a:cubicBezTo>
                <a:cubicBezTo>
                  <a:pt x="20" y="70"/>
                  <a:pt x="22" y="72"/>
                  <a:pt x="24" y="74"/>
                </a:cubicBezTo>
                <a:cubicBezTo>
                  <a:pt x="23" y="88"/>
                  <a:pt x="23" y="88"/>
                  <a:pt x="23" y="88"/>
                </a:cubicBezTo>
                <a:cubicBezTo>
                  <a:pt x="24" y="89"/>
                  <a:pt x="26" y="89"/>
                  <a:pt x="28" y="90"/>
                </a:cubicBezTo>
                <a:cubicBezTo>
                  <a:pt x="29" y="91"/>
                  <a:pt x="31" y="91"/>
                  <a:pt x="33" y="92"/>
                </a:cubicBezTo>
                <a:cubicBezTo>
                  <a:pt x="42" y="82"/>
                  <a:pt x="42" y="82"/>
                  <a:pt x="42" y="82"/>
                </a:cubicBezTo>
                <a:cubicBezTo>
                  <a:pt x="45" y="82"/>
                  <a:pt x="47" y="82"/>
                  <a:pt x="50" y="82"/>
                </a:cubicBezTo>
                <a:cubicBezTo>
                  <a:pt x="59" y="92"/>
                  <a:pt x="59" y="92"/>
                  <a:pt x="59" y="92"/>
                </a:cubicBezTo>
                <a:cubicBezTo>
                  <a:pt x="63" y="91"/>
                  <a:pt x="66" y="90"/>
                  <a:pt x="69" y="88"/>
                </a:cubicBezTo>
                <a:cubicBezTo>
                  <a:pt x="69" y="74"/>
                  <a:pt x="69" y="74"/>
                  <a:pt x="69" y="74"/>
                </a:cubicBezTo>
                <a:cubicBezTo>
                  <a:pt x="71" y="73"/>
                  <a:pt x="73" y="71"/>
                  <a:pt x="74" y="69"/>
                </a:cubicBezTo>
                <a:cubicBezTo>
                  <a:pt x="88" y="70"/>
                  <a:pt x="88" y="70"/>
                  <a:pt x="88" y="70"/>
                </a:cubicBezTo>
                <a:cubicBezTo>
                  <a:pt x="89" y="68"/>
                  <a:pt x="90" y="67"/>
                  <a:pt x="91" y="65"/>
                </a:cubicBezTo>
                <a:cubicBezTo>
                  <a:pt x="91" y="63"/>
                  <a:pt x="92" y="62"/>
                  <a:pt x="93" y="60"/>
                </a:cubicBezTo>
                <a:cubicBezTo>
                  <a:pt x="82" y="50"/>
                  <a:pt x="82" y="50"/>
                  <a:pt x="82" y="50"/>
                </a:cubicBezTo>
                <a:cubicBezTo>
                  <a:pt x="83" y="48"/>
                  <a:pt x="83" y="45"/>
                  <a:pt x="82" y="42"/>
                </a:cubicBezTo>
                <a:cubicBezTo>
                  <a:pt x="93" y="33"/>
                  <a:pt x="93" y="33"/>
                  <a:pt x="93" y="33"/>
                </a:cubicBezTo>
                <a:cubicBezTo>
                  <a:pt x="92" y="30"/>
                  <a:pt x="91" y="27"/>
                  <a:pt x="89" y="23"/>
                </a:cubicBezTo>
                <a:cubicBezTo>
                  <a:pt x="75" y="24"/>
                  <a:pt x="75" y="24"/>
                  <a:pt x="75" y="24"/>
                </a:cubicBezTo>
                <a:cubicBezTo>
                  <a:pt x="73" y="22"/>
                  <a:pt x="72" y="20"/>
                  <a:pt x="69" y="18"/>
                </a:cubicBezTo>
                <a:cubicBezTo>
                  <a:pt x="70" y="4"/>
                  <a:pt x="70" y="4"/>
                  <a:pt x="70" y="4"/>
                </a:cubicBezTo>
                <a:cubicBezTo>
                  <a:pt x="69" y="3"/>
                  <a:pt x="67" y="3"/>
                  <a:pt x="66" y="2"/>
                </a:cubicBezTo>
                <a:cubicBezTo>
                  <a:pt x="64" y="1"/>
                  <a:pt x="62" y="1"/>
                  <a:pt x="61" y="0"/>
                </a:cubicBezTo>
                <a:cubicBezTo>
                  <a:pt x="51" y="10"/>
                  <a:pt x="51" y="10"/>
                  <a:pt x="51" y="10"/>
                </a:cubicBezTo>
                <a:cubicBezTo>
                  <a:pt x="48" y="10"/>
                  <a:pt x="46" y="10"/>
                  <a:pt x="43" y="10"/>
                </a:cubicBezTo>
                <a:cubicBezTo>
                  <a:pt x="34" y="0"/>
                  <a:pt x="34" y="0"/>
                  <a:pt x="34" y="0"/>
                </a:cubicBezTo>
                <a:cubicBezTo>
                  <a:pt x="31" y="1"/>
                  <a:pt x="27" y="2"/>
                  <a:pt x="24" y="4"/>
                </a:cubicBezTo>
                <a:cubicBezTo>
                  <a:pt x="25" y="17"/>
                  <a:pt x="25" y="17"/>
                  <a:pt x="25" y="17"/>
                </a:cubicBezTo>
                <a:cubicBezTo>
                  <a:pt x="22" y="19"/>
                  <a:pt x="21" y="21"/>
                  <a:pt x="19" y="23"/>
                </a:cubicBezTo>
                <a:cubicBezTo>
                  <a:pt x="5" y="22"/>
                  <a:pt x="5" y="22"/>
                  <a:pt x="5" y="22"/>
                </a:cubicBezTo>
                <a:cubicBezTo>
                  <a:pt x="4" y="24"/>
                  <a:pt x="3" y="25"/>
                  <a:pt x="3" y="27"/>
                </a:cubicBezTo>
                <a:cubicBezTo>
                  <a:pt x="2" y="29"/>
                  <a:pt x="1" y="30"/>
                  <a:pt x="1" y="32"/>
                </a:cubicBezTo>
                <a:cubicBezTo>
                  <a:pt x="11" y="41"/>
                  <a:pt x="11" y="41"/>
                  <a:pt x="11" y="41"/>
                </a:cubicBezTo>
                <a:cubicBezTo>
                  <a:pt x="11" y="44"/>
                  <a:pt x="11" y="47"/>
                  <a:pt x="11" y="49"/>
                </a:cubicBezTo>
                <a:cubicBezTo>
                  <a:pt x="0" y="59"/>
                  <a:pt x="0" y="59"/>
                  <a:pt x="0" y="59"/>
                </a:cubicBezTo>
                <a:cubicBezTo>
                  <a:pt x="1" y="62"/>
                  <a:pt x="3" y="65"/>
                  <a:pt x="4" y="68"/>
                </a:cubicBezTo>
                <a:close/>
                <a:moveTo>
                  <a:pt x="56" y="24"/>
                </a:moveTo>
                <a:cubicBezTo>
                  <a:pt x="68" y="29"/>
                  <a:pt x="74" y="43"/>
                  <a:pt x="69" y="55"/>
                </a:cubicBezTo>
                <a:cubicBezTo>
                  <a:pt x="63" y="68"/>
                  <a:pt x="49" y="73"/>
                  <a:pt x="37" y="68"/>
                </a:cubicBezTo>
                <a:cubicBezTo>
                  <a:pt x="25" y="63"/>
                  <a:pt x="19" y="49"/>
                  <a:pt x="25" y="36"/>
                </a:cubicBezTo>
                <a:cubicBezTo>
                  <a:pt x="30" y="24"/>
                  <a:pt x="44" y="19"/>
                  <a:pt x="56" y="24"/>
                </a:cubicBezTo>
                <a:close/>
                <a:moveTo>
                  <a:pt x="35" y="46"/>
                </a:moveTo>
                <a:cubicBezTo>
                  <a:pt x="35" y="53"/>
                  <a:pt x="40" y="58"/>
                  <a:pt x="47" y="58"/>
                </a:cubicBezTo>
                <a:cubicBezTo>
                  <a:pt x="53" y="58"/>
                  <a:pt x="59" y="53"/>
                  <a:pt x="59" y="46"/>
                </a:cubicBezTo>
                <a:cubicBezTo>
                  <a:pt x="59" y="39"/>
                  <a:pt x="53" y="34"/>
                  <a:pt x="47" y="34"/>
                </a:cubicBezTo>
                <a:cubicBezTo>
                  <a:pt x="40" y="34"/>
                  <a:pt x="35" y="39"/>
                  <a:pt x="35" y="46"/>
                </a:cubicBezTo>
                <a:close/>
                <a:moveTo>
                  <a:pt x="121" y="94"/>
                </a:moveTo>
                <a:cubicBezTo>
                  <a:pt x="117" y="93"/>
                  <a:pt x="117" y="93"/>
                  <a:pt x="117" y="93"/>
                </a:cubicBezTo>
                <a:cubicBezTo>
                  <a:pt x="119" y="90"/>
                  <a:pt x="119" y="90"/>
                  <a:pt x="119" y="90"/>
                </a:cubicBezTo>
                <a:cubicBezTo>
                  <a:pt x="122" y="82"/>
                  <a:pt x="122" y="82"/>
                  <a:pt x="122" y="82"/>
                </a:cubicBezTo>
                <a:cubicBezTo>
                  <a:pt x="121" y="81"/>
                  <a:pt x="119" y="79"/>
                  <a:pt x="118" y="78"/>
                </a:cubicBezTo>
                <a:cubicBezTo>
                  <a:pt x="111" y="81"/>
                  <a:pt x="111" y="81"/>
                  <a:pt x="111" y="81"/>
                </a:cubicBezTo>
                <a:cubicBezTo>
                  <a:pt x="107" y="83"/>
                  <a:pt x="107" y="83"/>
                  <a:pt x="107" y="83"/>
                </a:cubicBezTo>
                <a:cubicBezTo>
                  <a:pt x="106" y="80"/>
                  <a:pt x="106" y="80"/>
                  <a:pt x="106" y="80"/>
                </a:cubicBezTo>
                <a:cubicBezTo>
                  <a:pt x="103" y="72"/>
                  <a:pt x="103" y="72"/>
                  <a:pt x="103" y="72"/>
                </a:cubicBezTo>
                <a:cubicBezTo>
                  <a:pt x="102" y="72"/>
                  <a:pt x="101" y="72"/>
                  <a:pt x="100" y="72"/>
                </a:cubicBezTo>
                <a:cubicBezTo>
                  <a:pt x="99" y="72"/>
                  <a:pt x="98" y="72"/>
                  <a:pt x="97" y="72"/>
                </a:cubicBezTo>
                <a:cubicBezTo>
                  <a:pt x="95" y="80"/>
                  <a:pt x="95" y="80"/>
                  <a:pt x="95" y="80"/>
                </a:cubicBezTo>
                <a:cubicBezTo>
                  <a:pt x="93" y="83"/>
                  <a:pt x="93" y="83"/>
                  <a:pt x="93" y="83"/>
                </a:cubicBezTo>
                <a:cubicBezTo>
                  <a:pt x="90" y="81"/>
                  <a:pt x="90" y="81"/>
                  <a:pt x="90" y="81"/>
                </a:cubicBezTo>
                <a:cubicBezTo>
                  <a:pt x="83" y="78"/>
                  <a:pt x="83" y="78"/>
                  <a:pt x="83" y="78"/>
                </a:cubicBezTo>
                <a:cubicBezTo>
                  <a:pt x="81" y="79"/>
                  <a:pt x="80" y="81"/>
                  <a:pt x="79" y="82"/>
                </a:cubicBezTo>
                <a:cubicBezTo>
                  <a:pt x="82" y="90"/>
                  <a:pt x="82" y="90"/>
                  <a:pt x="82" y="90"/>
                </a:cubicBezTo>
                <a:cubicBezTo>
                  <a:pt x="83" y="93"/>
                  <a:pt x="83" y="93"/>
                  <a:pt x="83" y="93"/>
                </a:cubicBezTo>
                <a:cubicBezTo>
                  <a:pt x="80" y="94"/>
                  <a:pt x="80" y="94"/>
                  <a:pt x="80" y="94"/>
                </a:cubicBezTo>
                <a:cubicBezTo>
                  <a:pt x="73" y="97"/>
                  <a:pt x="73" y="97"/>
                  <a:pt x="73" y="97"/>
                </a:cubicBezTo>
                <a:cubicBezTo>
                  <a:pt x="72" y="98"/>
                  <a:pt x="72" y="99"/>
                  <a:pt x="72" y="100"/>
                </a:cubicBezTo>
                <a:cubicBezTo>
                  <a:pt x="72" y="101"/>
                  <a:pt x="72" y="102"/>
                  <a:pt x="73" y="103"/>
                </a:cubicBezTo>
                <a:cubicBezTo>
                  <a:pt x="80" y="105"/>
                  <a:pt x="80" y="105"/>
                  <a:pt x="80" y="105"/>
                </a:cubicBezTo>
                <a:cubicBezTo>
                  <a:pt x="84" y="107"/>
                  <a:pt x="84" y="107"/>
                  <a:pt x="84" y="107"/>
                </a:cubicBezTo>
                <a:cubicBezTo>
                  <a:pt x="82" y="110"/>
                  <a:pt x="82" y="110"/>
                  <a:pt x="82" y="110"/>
                </a:cubicBezTo>
                <a:cubicBezTo>
                  <a:pt x="79" y="117"/>
                  <a:pt x="79" y="117"/>
                  <a:pt x="79" y="117"/>
                </a:cubicBezTo>
                <a:cubicBezTo>
                  <a:pt x="80" y="119"/>
                  <a:pt x="81" y="120"/>
                  <a:pt x="83" y="122"/>
                </a:cubicBezTo>
                <a:cubicBezTo>
                  <a:pt x="90" y="118"/>
                  <a:pt x="90" y="118"/>
                  <a:pt x="90" y="118"/>
                </a:cubicBezTo>
                <a:cubicBezTo>
                  <a:pt x="93" y="117"/>
                  <a:pt x="93" y="117"/>
                  <a:pt x="93" y="117"/>
                </a:cubicBezTo>
                <a:cubicBezTo>
                  <a:pt x="95" y="120"/>
                  <a:pt x="95" y="120"/>
                  <a:pt x="95" y="120"/>
                </a:cubicBezTo>
                <a:cubicBezTo>
                  <a:pt x="97" y="128"/>
                  <a:pt x="97" y="128"/>
                  <a:pt x="97" y="128"/>
                </a:cubicBezTo>
                <a:cubicBezTo>
                  <a:pt x="98" y="128"/>
                  <a:pt x="99" y="128"/>
                  <a:pt x="100" y="128"/>
                </a:cubicBezTo>
                <a:cubicBezTo>
                  <a:pt x="101" y="128"/>
                  <a:pt x="102" y="128"/>
                  <a:pt x="103" y="128"/>
                </a:cubicBezTo>
                <a:cubicBezTo>
                  <a:pt x="106" y="120"/>
                  <a:pt x="106" y="120"/>
                  <a:pt x="106" y="120"/>
                </a:cubicBezTo>
                <a:cubicBezTo>
                  <a:pt x="107" y="117"/>
                  <a:pt x="107" y="117"/>
                  <a:pt x="107" y="117"/>
                </a:cubicBezTo>
                <a:cubicBezTo>
                  <a:pt x="111" y="118"/>
                  <a:pt x="111" y="118"/>
                  <a:pt x="111" y="118"/>
                </a:cubicBezTo>
                <a:cubicBezTo>
                  <a:pt x="118" y="122"/>
                  <a:pt x="118" y="122"/>
                  <a:pt x="118" y="122"/>
                </a:cubicBezTo>
                <a:cubicBezTo>
                  <a:pt x="119" y="120"/>
                  <a:pt x="121" y="119"/>
                  <a:pt x="122" y="117"/>
                </a:cubicBezTo>
                <a:cubicBezTo>
                  <a:pt x="119" y="110"/>
                  <a:pt x="119" y="110"/>
                  <a:pt x="119" y="110"/>
                </a:cubicBezTo>
                <a:cubicBezTo>
                  <a:pt x="117" y="107"/>
                  <a:pt x="117" y="107"/>
                  <a:pt x="117" y="107"/>
                </a:cubicBezTo>
                <a:cubicBezTo>
                  <a:pt x="121" y="105"/>
                  <a:pt x="121" y="105"/>
                  <a:pt x="121" y="105"/>
                </a:cubicBezTo>
                <a:cubicBezTo>
                  <a:pt x="128" y="103"/>
                  <a:pt x="128" y="103"/>
                  <a:pt x="128" y="103"/>
                </a:cubicBezTo>
                <a:cubicBezTo>
                  <a:pt x="128" y="102"/>
                  <a:pt x="128" y="101"/>
                  <a:pt x="128" y="100"/>
                </a:cubicBezTo>
                <a:cubicBezTo>
                  <a:pt x="128" y="99"/>
                  <a:pt x="128" y="98"/>
                  <a:pt x="128" y="97"/>
                </a:cubicBezTo>
                <a:lnTo>
                  <a:pt x="121" y="94"/>
                </a:lnTo>
                <a:close/>
                <a:moveTo>
                  <a:pt x="100" y="106"/>
                </a:moveTo>
                <a:cubicBezTo>
                  <a:pt x="97" y="106"/>
                  <a:pt x="94" y="103"/>
                  <a:pt x="94" y="100"/>
                </a:cubicBezTo>
                <a:cubicBezTo>
                  <a:pt x="94" y="96"/>
                  <a:pt x="97" y="94"/>
                  <a:pt x="100" y="94"/>
                </a:cubicBezTo>
                <a:cubicBezTo>
                  <a:pt x="104" y="94"/>
                  <a:pt x="106" y="96"/>
                  <a:pt x="106" y="100"/>
                </a:cubicBezTo>
                <a:cubicBezTo>
                  <a:pt x="106" y="103"/>
                  <a:pt x="104" y="106"/>
                  <a:pt x="100" y="10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56" name="Freeform 44">
            <a:extLst>
              <a:ext uri="{FF2B5EF4-FFF2-40B4-BE49-F238E27FC236}">
                <a16:creationId xmlns:a16="http://schemas.microsoft.com/office/drawing/2014/main" id="{8E253DD3-A75B-4E48-8D1C-B6A8D3EF2F09}"/>
              </a:ext>
            </a:extLst>
          </p:cNvPr>
          <p:cNvSpPr>
            <a:spLocks noEditPoints="1"/>
          </p:cNvSpPr>
          <p:nvPr/>
        </p:nvSpPr>
        <p:spPr bwMode="auto">
          <a:xfrm>
            <a:off x="2926005" y="1212860"/>
            <a:ext cx="439200" cy="432000"/>
          </a:xfrm>
          <a:custGeom>
            <a:avLst/>
            <a:gdLst>
              <a:gd name="T0" fmla="*/ 8 w 120"/>
              <a:gd name="T1" fmla="*/ 0 h 128"/>
              <a:gd name="T2" fmla="*/ 0 w 120"/>
              <a:gd name="T3" fmla="*/ 8 h 128"/>
              <a:gd name="T4" fmla="*/ 0 w 120"/>
              <a:gd name="T5" fmla="*/ 120 h 128"/>
              <a:gd name="T6" fmla="*/ 8 w 120"/>
              <a:gd name="T7" fmla="*/ 128 h 128"/>
              <a:gd name="T8" fmla="*/ 112 w 120"/>
              <a:gd name="T9" fmla="*/ 128 h 128"/>
              <a:gd name="T10" fmla="*/ 120 w 120"/>
              <a:gd name="T11" fmla="*/ 120 h 128"/>
              <a:gd name="T12" fmla="*/ 120 w 120"/>
              <a:gd name="T13" fmla="*/ 8 h 128"/>
              <a:gd name="T14" fmla="*/ 112 w 120"/>
              <a:gd name="T15" fmla="*/ 0 h 128"/>
              <a:gd name="T16" fmla="*/ 8 w 120"/>
              <a:gd name="T17" fmla="*/ 0 h 128"/>
              <a:gd name="T18" fmla="*/ 104 w 120"/>
              <a:gd name="T19" fmla="*/ 43 h 128"/>
              <a:gd name="T20" fmla="*/ 104 w 120"/>
              <a:gd name="T21" fmla="*/ 112 h 128"/>
              <a:gd name="T22" fmla="*/ 80 w 120"/>
              <a:gd name="T23" fmla="*/ 112 h 128"/>
              <a:gd name="T24" fmla="*/ 80 w 120"/>
              <a:gd name="T25" fmla="*/ 43 h 128"/>
              <a:gd name="T26" fmla="*/ 104 w 120"/>
              <a:gd name="T27" fmla="*/ 43 h 128"/>
              <a:gd name="T28" fmla="*/ 72 w 120"/>
              <a:gd name="T29" fmla="*/ 24 h 128"/>
              <a:gd name="T30" fmla="*/ 72 w 120"/>
              <a:gd name="T31" fmla="*/ 112 h 128"/>
              <a:gd name="T32" fmla="*/ 48 w 120"/>
              <a:gd name="T33" fmla="*/ 112 h 128"/>
              <a:gd name="T34" fmla="*/ 48 w 120"/>
              <a:gd name="T35" fmla="*/ 24 h 128"/>
              <a:gd name="T36" fmla="*/ 72 w 120"/>
              <a:gd name="T37" fmla="*/ 24 h 128"/>
              <a:gd name="T38" fmla="*/ 40 w 120"/>
              <a:gd name="T39" fmla="*/ 73 h 128"/>
              <a:gd name="T40" fmla="*/ 40 w 120"/>
              <a:gd name="T41" fmla="*/ 112 h 128"/>
              <a:gd name="T42" fmla="*/ 16 w 120"/>
              <a:gd name="T43" fmla="*/ 112 h 128"/>
              <a:gd name="T44" fmla="*/ 16 w 120"/>
              <a:gd name="T45" fmla="*/ 73 h 128"/>
              <a:gd name="T46" fmla="*/ 40 w 120"/>
              <a:gd name="T47" fmla="*/ 7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8">
                <a:moveTo>
                  <a:pt x="8" y="0"/>
                </a:moveTo>
                <a:cubicBezTo>
                  <a:pt x="3" y="0"/>
                  <a:pt x="0" y="3"/>
                  <a:pt x="0" y="8"/>
                </a:cubicBezTo>
                <a:cubicBezTo>
                  <a:pt x="0" y="120"/>
                  <a:pt x="0" y="120"/>
                  <a:pt x="0" y="120"/>
                </a:cubicBezTo>
                <a:cubicBezTo>
                  <a:pt x="0" y="124"/>
                  <a:pt x="3" y="128"/>
                  <a:pt x="8" y="128"/>
                </a:cubicBezTo>
                <a:cubicBezTo>
                  <a:pt x="112" y="128"/>
                  <a:pt x="112" y="128"/>
                  <a:pt x="112" y="128"/>
                </a:cubicBezTo>
                <a:cubicBezTo>
                  <a:pt x="116" y="128"/>
                  <a:pt x="120" y="124"/>
                  <a:pt x="120" y="120"/>
                </a:cubicBezTo>
                <a:cubicBezTo>
                  <a:pt x="120" y="8"/>
                  <a:pt x="120" y="8"/>
                  <a:pt x="120" y="8"/>
                </a:cubicBezTo>
                <a:cubicBezTo>
                  <a:pt x="120" y="3"/>
                  <a:pt x="116" y="0"/>
                  <a:pt x="112" y="0"/>
                </a:cubicBezTo>
                <a:lnTo>
                  <a:pt x="8" y="0"/>
                </a:lnTo>
                <a:close/>
                <a:moveTo>
                  <a:pt x="104" y="43"/>
                </a:moveTo>
                <a:cubicBezTo>
                  <a:pt x="104" y="112"/>
                  <a:pt x="104" y="112"/>
                  <a:pt x="104" y="112"/>
                </a:cubicBezTo>
                <a:cubicBezTo>
                  <a:pt x="80" y="112"/>
                  <a:pt x="80" y="112"/>
                  <a:pt x="80" y="112"/>
                </a:cubicBezTo>
                <a:cubicBezTo>
                  <a:pt x="80" y="43"/>
                  <a:pt x="80" y="43"/>
                  <a:pt x="80" y="43"/>
                </a:cubicBezTo>
                <a:lnTo>
                  <a:pt x="104" y="43"/>
                </a:lnTo>
                <a:close/>
                <a:moveTo>
                  <a:pt x="72" y="24"/>
                </a:moveTo>
                <a:cubicBezTo>
                  <a:pt x="72" y="112"/>
                  <a:pt x="72" y="112"/>
                  <a:pt x="72" y="112"/>
                </a:cubicBezTo>
                <a:cubicBezTo>
                  <a:pt x="48" y="112"/>
                  <a:pt x="48" y="112"/>
                  <a:pt x="48" y="112"/>
                </a:cubicBezTo>
                <a:cubicBezTo>
                  <a:pt x="48" y="24"/>
                  <a:pt x="48" y="24"/>
                  <a:pt x="48" y="24"/>
                </a:cubicBezTo>
                <a:lnTo>
                  <a:pt x="72" y="24"/>
                </a:lnTo>
                <a:close/>
                <a:moveTo>
                  <a:pt x="40" y="73"/>
                </a:moveTo>
                <a:cubicBezTo>
                  <a:pt x="40" y="112"/>
                  <a:pt x="40" y="112"/>
                  <a:pt x="40" y="112"/>
                </a:cubicBezTo>
                <a:cubicBezTo>
                  <a:pt x="16" y="112"/>
                  <a:pt x="16" y="112"/>
                  <a:pt x="16" y="112"/>
                </a:cubicBezTo>
                <a:cubicBezTo>
                  <a:pt x="16" y="73"/>
                  <a:pt x="16" y="73"/>
                  <a:pt x="16" y="73"/>
                </a:cubicBezTo>
                <a:lnTo>
                  <a:pt x="40" y="7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nvGrpSpPr>
          <p:cNvPr id="76" name="Group 75">
            <a:extLst>
              <a:ext uri="{FF2B5EF4-FFF2-40B4-BE49-F238E27FC236}">
                <a16:creationId xmlns:a16="http://schemas.microsoft.com/office/drawing/2014/main" id="{5DA2D975-7BE3-4362-8977-5BA331508DB0}"/>
              </a:ext>
            </a:extLst>
          </p:cNvPr>
          <p:cNvGrpSpPr/>
          <p:nvPr/>
        </p:nvGrpSpPr>
        <p:grpSpPr>
          <a:xfrm>
            <a:off x="4694595" y="1207784"/>
            <a:ext cx="861352" cy="442152"/>
            <a:chOff x="4931756" y="1251598"/>
            <a:chExt cx="861352" cy="442152"/>
          </a:xfrm>
        </p:grpSpPr>
        <p:grpSp>
          <p:nvGrpSpPr>
            <p:cNvPr id="57" name="Group 56">
              <a:extLst>
                <a:ext uri="{FF2B5EF4-FFF2-40B4-BE49-F238E27FC236}">
                  <a16:creationId xmlns:a16="http://schemas.microsoft.com/office/drawing/2014/main" id="{5C837186-F634-4F01-89F9-21F6737103D3}"/>
                </a:ext>
              </a:extLst>
            </p:cNvPr>
            <p:cNvGrpSpPr/>
            <p:nvPr/>
          </p:nvGrpSpPr>
          <p:grpSpPr>
            <a:xfrm>
              <a:off x="4931756" y="1251598"/>
              <a:ext cx="270983" cy="442152"/>
              <a:chOff x="5208023" y="365832"/>
              <a:chExt cx="270983" cy="442152"/>
            </a:xfrm>
          </p:grpSpPr>
          <p:sp>
            <p:nvSpPr>
              <p:cNvPr id="58" name="Rectangle: Rounded Corners 57">
                <a:extLst>
                  <a:ext uri="{FF2B5EF4-FFF2-40B4-BE49-F238E27FC236}">
                    <a16:creationId xmlns:a16="http://schemas.microsoft.com/office/drawing/2014/main" id="{432B8FDC-F693-479C-9C38-7DB3339C63DE}"/>
                  </a:ext>
                </a:extLst>
              </p:cNvPr>
              <p:cNvSpPr/>
              <p:nvPr/>
            </p:nvSpPr>
            <p:spPr>
              <a:xfrm rot="16200000">
                <a:off x="5122439" y="451416"/>
                <a:ext cx="442152" cy="270983"/>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sp>
            <p:nvSpPr>
              <p:cNvPr id="59" name="Oval 58">
                <a:extLst>
                  <a:ext uri="{FF2B5EF4-FFF2-40B4-BE49-F238E27FC236}">
                    <a16:creationId xmlns:a16="http://schemas.microsoft.com/office/drawing/2014/main" id="{4FC6192B-9682-4EE2-8253-ACA2E115AA28}"/>
                  </a:ext>
                </a:extLst>
              </p:cNvPr>
              <p:cNvSpPr/>
              <p:nvPr/>
            </p:nvSpPr>
            <p:spPr>
              <a:xfrm rot="16200000">
                <a:off x="5310056" y="688808"/>
                <a:ext cx="54000" cy="54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60" name="Group 59">
              <a:extLst>
                <a:ext uri="{FF2B5EF4-FFF2-40B4-BE49-F238E27FC236}">
                  <a16:creationId xmlns:a16="http://schemas.microsoft.com/office/drawing/2014/main" id="{E19B1F6F-A4B0-4DFA-8C53-98B88565F41F}"/>
                </a:ext>
              </a:extLst>
            </p:cNvPr>
            <p:cNvGrpSpPr/>
            <p:nvPr/>
          </p:nvGrpSpPr>
          <p:grpSpPr>
            <a:xfrm>
              <a:off x="5303514" y="1288026"/>
              <a:ext cx="489594" cy="404199"/>
              <a:chOff x="7953178" y="379060"/>
              <a:chExt cx="489594" cy="404199"/>
            </a:xfrm>
          </p:grpSpPr>
          <p:sp>
            <p:nvSpPr>
              <p:cNvPr id="61" name="Rectangle: Rounded Corners 60">
                <a:extLst>
                  <a:ext uri="{FF2B5EF4-FFF2-40B4-BE49-F238E27FC236}">
                    <a16:creationId xmlns:a16="http://schemas.microsoft.com/office/drawing/2014/main" id="{8F3F526E-3AB2-45C3-9EC8-56716838ED00}"/>
                  </a:ext>
                </a:extLst>
              </p:cNvPr>
              <p:cNvSpPr/>
              <p:nvPr/>
            </p:nvSpPr>
            <p:spPr>
              <a:xfrm>
                <a:off x="7953178" y="483200"/>
                <a:ext cx="489594" cy="300059"/>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sp>
            <p:nvSpPr>
              <p:cNvPr id="62" name="Oval 61">
                <a:extLst>
                  <a:ext uri="{FF2B5EF4-FFF2-40B4-BE49-F238E27FC236}">
                    <a16:creationId xmlns:a16="http://schemas.microsoft.com/office/drawing/2014/main" id="{5E5D630B-ECFD-4F81-97DC-99A26DFAE7DE}"/>
                  </a:ext>
                </a:extLst>
              </p:cNvPr>
              <p:cNvSpPr/>
              <p:nvPr/>
            </p:nvSpPr>
            <p:spPr>
              <a:xfrm>
                <a:off x="8192056" y="533392"/>
                <a:ext cx="198000" cy="1980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63" name="Straight Connector 62">
                <a:extLst>
                  <a:ext uri="{FF2B5EF4-FFF2-40B4-BE49-F238E27FC236}">
                    <a16:creationId xmlns:a16="http://schemas.microsoft.com/office/drawing/2014/main" id="{AC2EA250-977D-4687-B66F-C82615A94354}"/>
                  </a:ext>
                </a:extLst>
              </p:cNvPr>
              <p:cNvCxnSpPr/>
              <p:nvPr/>
            </p:nvCxnSpPr>
            <p:spPr>
              <a:xfrm flipH="1" flipV="1">
                <a:off x="8199778" y="379060"/>
                <a:ext cx="101214" cy="1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0FC8121-F1C3-4B6E-9BAF-51441D145733}"/>
                  </a:ext>
                </a:extLst>
              </p:cNvPr>
              <p:cNvSpPr/>
              <p:nvPr/>
            </p:nvSpPr>
            <p:spPr>
              <a:xfrm>
                <a:off x="7997954" y="529470"/>
                <a:ext cx="74097" cy="74097"/>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grpSp>
        <p:nvGrpSpPr>
          <p:cNvPr id="104" name="Group 103">
            <a:extLst>
              <a:ext uri="{FF2B5EF4-FFF2-40B4-BE49-F238E27FC236}">
                <a16:creationId xmlns:a16="http://schemas.microsoft.com/office/drawing/2014/main" id="{5902242F-A21A-4E12-A73F-92C7AC1A8F47}"/>
              </a:ext>
            </a:extLst>
          </p:cNvPr>
          <p:cNvGrpSpPr/>
          <p:nvPr/>
        </p:nvGrpSpPr>
        <p:grpSpPr>
          <a:xfrm>
            <a:off x="10606961" y="3868907"/>
            <a:ext cx="913547" cy="395105"/>
            <a:chOff x="10606961" y="3952015"/>
            <a:chExt cx="913547" cy="395105"/>
          </a:xfrm>
        </p:grpSpPr>
        <p:sp>
          <p:nvSpPr>
            <p:cNvPr id="53" name="Freeform 48">
              <a:extLst>
                <a:ext uri="{FF2B5EF4-FFF2-40B4-BE49-F238E27FC236}">
                  <a16:creationId xmlns:a16="http://schemas.microsoft.com/office/drawing/2014/main" id="{15AA8F83-829A-4491-A074-5DFFBC270F4C}"/>
                </a:ext>
              </a:extLst>
            </p:cNvPr>
            <p:cNvSpPr>
              <a:spLocks/>
            </p:cNvSpPr>
            <p:nvPr/>
          </p:nvSpPr>
          <p:spPr bwMode="auto">
            <a:xfrm>
              <a:off x="11292907" y="3952015"/>
              <a:ext cx="227601" cy="395105"/>
            </a:xfrm>
            <a:custGeom>
              <a:avLst/>
              <a:gdLst>
                <a:gd name="T0" fmla="*/ 74 w 75"/>
                <a:gd name="T1" fmla="*/ 85 h 129"/>
                <a:gd name="T2" fmla="*/ 74 w 75"/>
                <a:gd name="T3" fmla="*/ 81 h 129"/>
                <a:gd name="T4" fmla="*/ 7 w 75"/>
                <a:gd name="T5" fmla="*/ 2 h 129"/>
                <a:gd name="T6" fmla="*/ 3 w 75"/>
                <a:gd name="T7" fmla="*/ 1 h 129"/>
                <a:gd name="T8" fmla="*/ 0 w 75"/>
                <a:gd name="T9" fmla="*/ 4 h 129"/>
                <a:gd name="T10" fmla="*/ 0 w 75"/>
                <a:gd name="T11" fmla="*/ 109 h 129"/>
                <a:gd name="T12" fmla="*/ 3 w 75"/>
                <a:gd name="T13" fmla="*/ 112 h 129"/>
                <a:gd name="T14" fmla="*/ 4 w 75"/>
                <a:gd name="T15" fmla="*/ 113 h 129"/>
                <a:gd name="T16" fmla="*/ 7 w 75"/>
                <a:gd name="T17" fmla="*/ 111 h 129"/>
                <a:gd name="T18" fmla="*/ 25 w 75"/>
                <a:gd name="T19" fmla="*/ 87 h 129"/>
                <a:gd name="T20" fmla="*/ 38 w 75"/>
                <a:gd name="T21" fmla="*/ 122 h 129"/>
                <a:gd name="T22" fmla="*/ 49 w 75"/>
                <a:gd name="T23" fmla="*/ 128 h 129"/>
                <a:gd name="T24" fmla="*/ 54 w 75"/>
                <a:gd name="T25" fmla="*/ 117 h 129"/>
                <a:gd name="T26" fmla="*/ 42 w 75"/>
                <a:gd name="T27" fmla="*/ 82 h 129"/>
                <a:gd name="T28" fmla="*/ 70 w 75"/>
                <a:gd name="T29" fmla="*/ 87 h 129"/>
                <a:gd name="T30" fmla="*/ 74 w 75"/>
                <a:gd name="T31" fmla="*/ 8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9">
                  <a:moveTo>
                    <a:pt x="74" y="85"/>
                  </a:moveTo>
                  <a:cubicBezTo>
                    <a:pt x="75" y="84"/>
                    <a:pt x="75" y="82"/>
                    <a:pt x="74" y="81"/>
                  </a:cubicBezTo>
                  <a:cubicBezTo>
                    <a:pt x="7" y="2"/>
                    <a:pt x="7" y="2"/>
                    <a:pt x="7" y="2"/>
                  </a:cubicBezTo>
                  <a:cubicBezTo>
                    <a:pt x="6" y="0"/>
                    <a:pt x="4" y="0"/>
                    <a:pt x="3" y="1"/>
                  </a:cubicBezTo>
                  <a:cubicBezTo>
                    <a:pt x="1" y="1"/>
                    <a:pt x="0" y="3"/>
                    <a:pt x="0" y="4"/>
                  </a:cubicBezTo>
                  <a:cubicBezTo>
                    <a:pt x="0" y="109"/>
                    <a:pt x="0" y="109"/>
                    <a:pt x="0" y="109"/>
                  </a:cubicBezTo>
                  <a:cubicBezTo>
                    <a:pt x="0" y="110"/>
                    <a:pt x="1" y="112"/>
                    <a:pt x="3" y="112"/>
                  </a:cubicBezTo>
                  <a:cubicBezTo>
                    <a:pt x="3" y="113"/>
                    <a:pt x="4" y="113"/>
                    <a:pt x="4" y="113"/>
                  </a:cubicBezTo>
                  <a:cubicBezTo>
                    <a:pt x="5" y="113"/>
                    <a:pt x="7" y="112"/>
                    <a:pt x="7" y="111"/>
                  </a:cubicBezTo>
                  <a:cubicBezTo>
                    <a:pt x="25" y="87"/>
                    <a:pt x="25" y="87"/>
                    <a:pt x="25" y="87"/>
                  </a:cubicBezTo>
                  <a:cubicBezTo>
                    <a:pt x="38" y="122"/>
                    <a:pt x="38" y="122"/>
                    <a:pt x="38" y="122"/>
                  </a:cubicBezTo>
                  <a:cubicBezTo>
                    <a:pt x="39" y="127"/>
                    <a:pt x="44" y="129"/>
                    <a:pt x="49" y="128"/>
                  </a:cubicBezTo>
                  <a:cubicBezTo>
                    <a:pt x="53" y="126"/>
                    <a:pt x="56" y="121"/>
                    <a:pt x="54" y="117"/>
                  </a:cubicBezTo>
                  <a:cubicBezTo>
                    <a:pt x="42" y="82"/>
                    <a:pt x="42" y="82"/>
                    <a:pt x="42" y="82"/>
                  </a:cubicBezTo>
                  <a:cubicBezTo>
                    <a:pt x="70" y="87"/>
                    <a:pt x="70" y="87"/>
                    <a:pt x="70" y="87"/>
                  </a:cubicBezTo>
                  <a:cubicBezTo>
                    <a:pt x="72" y="88"/>
                    <a:pt x="73" y="87"/>
                    <a:pt x="74"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nvGrpSpPr>
            <p:cNvPr id="73" name="Group 72">
              <a:extLst>
                <a:ext uri="{FF2B5EF4-FFF2-40B4-BE49-F238E27FC236}">
                  <a16:creationId xmlns:a16="http://schemas.microsoft.com/office/drawing/2014/main" id="{86FABBCE-9516-474B-B1D6-4661ADABBBEB}"/>
                </a:ext>
              </a:extLst>
            </p:cNvPr>
            <p:cNvGrpSpPr/>
            <p:nvPr/>
          </p:nvGrpSpPr>
          <p:grpSpPr>
            <a:xfrm>
              <a:off x="10606961" y="3969995"/>
              <a:ext cx="649209" cy="377125"/>
              <a:chOff x="5261654" y="1210636"/>
              <a:chExt cx="649209" cy="377125"/>
            </a:xfrm>
          </p:grpSpPr>
          <p:sp>
            <p:nvSpPr>
              <p:cNvPr id="74" name="Rectangle: Rounded Corners 73">
                <a:extLst>
                  <a:ext uri="{FF2B5EF4-FFF2-40B4-BE49-F238E27FC236}">
                    <a16:creationId xmlns:a16="http://schemas.microsoft.com/office/drawing/2014/main" id="{8D39E1B0-256D-4268-AFDF-BD8B07C97F3F}"/>
                  </a:ext>
                </a:extLst>
              </p:cNvPr>
              <p:cNvSpPr/>
              <p:nvPr/>
            </p:nvSpPr>
            <p:spPr>
              <a:xfrm>
                <a:off x="5341461" y="1210636"/>
                <a:ext cx="489594" cy="300059"/>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cxnSp>
            <p:nvCxnSpPr>
              <p:cNvPr id="75" name="Straight Connector 74">
                <a:extLst>
                  <a:ext uri="{FF2B5EF4-FFF2-40B4-BE49-F238E27FC236}">
                    <a16:creationId xmlns:a16="http://schemas.microsoft.com/office/drawing/2014/main" id="{F6BA2EA8-634D-4EC4-89BD-20ABB74940D3}"/>
                  </a:ext>
                </a:extLst>
              </p:cNvPr>
              <p:cNvCxnSpPr>
                <a:cxnSpLocks/>
              </p:cNvCxnSpPr>
              <p:nvPr/>
            </p:nvCxnSpPr>
            <p:spPr>
              <a:xfrm>
                <a:off x="5261654" y="1587761"/>
                <a:ext cx="6492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8" name="Freeform 30">
            <a:extLst>
              <a:ext uri="{FF2B5EF4-FFF2-40B4-BE49-F238E27FC236}">
                <a16:creationId xmlns:a16="http://schemas.microsoft.com/office/drawing/2014/main" id="{6B8477F6-E96E-4B0E-9D77-B81B62483A31}"/>
              </a:ext>
            </a:extLst>
          </p:cNvPr>
          <p:cNvSpPr>
            <a:spLocks/>
          </p:cNvSpPr>
          <p:nvPr/>
        </p:nvSpPr>
        <p:spPr bwMode="auto">
          <a:xfrm>
            <a:off x="10739295" y="1201848"/>
            <a:ext cx="477838" cy="454025"/>
          </a:xfrm>
          <a:custGeom>
            <a:avLst/>
            <a:gdLst>
              <a:gd name="T0" fmla="*/ 197 w 301"/>
              <a:gd name="T1" fmla="*/ 93 h 286"/>
              <a:gd name="T2" fmla="*/ 150 w 301"/>
              <a:gd name="T3" fmla="*/ 0 h 286"/>
              <a:gd name="T4" fmla="*/ 105 w 301"/>
              <a:gd name="T5" fmla="*/ 93 h 286"/>
              <a:gd name="T6" fmla="*/ 0 w 301"/>
              <a:gd name="T7" fmla="*/ 110 h 286"/>
              <a:gd name="T8" fmla="*/ 76 w 301"/>
              <a:gd name="T9" fmla="*/ 184 h 286"/>
              <a:gd name="T10" fmla="*/ 57 w 301"/>
              <a:gd name="T11" fmla="*/ 286 h 286"/>
              <a:gd name="T12" fmla="*/ 150 w 301"/>
              <a:gd name="T13" fmla="*/ 239 h 286"/>
              <a:gd name="T14" fmla="*/ 245 w 301"/>
              <a:gd name="T15" fmla="*/ 286 h 286"/>
              <a:gd name="T16" fmla="*/ 226 w 301"/>
              <a:gd name="T17" fmla="*/ 184 h 286"/>
              <a:gd name="T18" fmla="*/ 301 w 301"/>
              <a:gd name="T19" fmla="*/ 110 h 286"/>
              <a:gd name="T20" fmla="*/ 197 w 301"/>
              <a:gd name="T21" fmla="*/ 9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86">
                <a:moveTo>
                  <a:pt x="197" y="93"/>
                </a:moveTo>
                <a:lnTo>
                  <a:pt x="150" y="0"/>
                </a:lnTo>
                <a:lnTo>
                  <a:pt x="105" y="93"/>
                </a:lnTo>
                <a:lnTo>
                  <a:pt x="0" y="110"/>
                </a:lnTo>
                <a:lnTo>
                  <a:pt x="76" y="184"/>
                </a:lnTo>
                <a:lnTo>
                  <a:pt x="57" y="286"/>
                </a:lnTo>
                <a:lnTo>
                  <a:pt x="150" y="239"/>
                </a:lnTo>
                <a:lnTo>
                  <a:pt x="245" y="286"/>
                </a:lnTo>
                <a:lnTo>
                  <a:pt x="226" y="184"/>
                </a:lnTo>
                <a:lnTo>
                  <a:pt x="301" y="110"/>
                </a:lnTo>
                <a:lnTo>
                  <a:pt x="197" y="9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0" name="Freeform 41">
            <a:extLst>
              <a:ext uri="{FF2B5EF4-FFF2-40B4-BE49-F238E27FC236}">
                <a16:creationId xmlns:a16="http://schemas.microsoft.com/office/drawing/2014/main" id="{6C363EEC-D93A-47A1-B055-460D9C74F8CA}"/>
              </a:ext>
            </a:extLst>
          </p:cNvPr>
          <p:cNvSpPr>
            <a:spLocks noEditPoints="1"/>
          </p:cNvSpPr>
          <p:nvPr/>
        </p:nvSpPr>
        <p:spPr bwMode="auto">
          <a:xfrm>
            <a:off x="8782255" y="1177241"/>
            <a:ext cx="482600" cy="503238"/>
          </a:xfrm>
          <a:custGeom>
            <a:avLst/>
            <a:gdLst>
              <a:gd name="T0" fmla="*/ 56 w 128"/>
              <a:gd name="T1" fmla="*/ 20 h 133"/>
              <a:gd name="T2" fmla="*/ 36 w 128"/>
              <a:gd name="T3" fmla="*/ 0 h 133"/>
              <a:gd name="T4" fmla="*/ 16 w 128"/>
              <a:gd name="T5" fmla="*/ 20 h 133"/>
              <a:gd name="T6" fmla="*/ 36 w 128"/>
              <a:gd name="T7" fmla="*/ 40 h 133"/>
              <a:gd name="T8" fmla="*/ 56 w 128"/>
              <a:gd name="T9" fmla="*/ 20 h 133"/>
              <a:gd name="T10" fmla="*/ 70 w 128"/>
              <a:gd name="T11" fmla="*/ 96 h 133"/>
              <a:gd name="T12" fmla="*/ 35 w 128"/>
              <a:gd name="T13" fmla="*/ 48 h 133"/>
              <a:gd name="T14" fmla="*/ 0 w 128"/>
              <a:gd name="T15" fmla="*/ 96 h 133"/>
              <a:gd name="T16" fmla="*/ 70 w 128"/>
              <a:gd name="T17" fmla="*/ 96 h 133"/>
              <a:gd name="T18" fmla="*/ 94 w 128"/>
              <a:gd name="T19" fmla="*/ 55 h 133"/>
              <a:gd name="T20" fmla="*/ 114 w 128"/>
              <a:gd name="T21" fmla="*/ 35 h 133"/>
              <a:gd name="T22" fmla="*/ 94 w 128"/>
              <a:gd name="T23" fmla="*/ 15 h 133"/>
              <a:gd name="T24" fmla="*/ 74 w 128"/>
              <a:gd name="T25" fmla="*/ 35 h 133"/>
              <a:gd name="T26" fmla="*/ 94 w 128"/>
              <a:gd name="T27" fmla="*/ 55 h 133"/>
              <a:gd name="T28" fmla="*/ 93 w 128"/>
              <a:gd name="T29" fmla="*/ 63 h 133"/>
              <a:gd name="T30" fmla="*/ 78 w 128"/>
              <a:gd name="T31" fmla="*/ 68 h 133"/>
              <a:gd name="T32" fmla="*/ 82 w 128"/>
              <a:gd name="T33" fmla="*/ 96 h 133"/>
              <a:gd name="T34" fmla="*/ 63 w 128"/>
              <a:gd name="T35" fmla="*/ 120 h 133"/>
              <a:gd name="T36" fmla="*/ 128 w 128"/>
              <a:gd name="T37" fmla="*/ 111 h 133"/>
              <a:gd name="T38" fmla="*/ 93 w 128"/>
              <a:gd name="T39"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3">
                <a:moveTo>
                  <a:pt x="56" y="20"/>
                </a:moveTo>
                <a:cubicBezTo>
                  <a:pt x="56" y="9"/>
                  <a:pt x="47" y="0"/>
                  <a:pt x="36" y="0"/>
                </a:cubicBezTo>
                <a:cubicBezTo>
                  <a:pt x="26" y="0"/>
                  <a:pt x="16" y="9"/>
                  <a:pt x="16" y="20"/>
                </a:cubicBezTo>
                <a:cubicBezTo>
                  <a:pt x="16" y="30"/>
                  <a:pt x="26" y="40"/>
                  <a:pt x="36" y="40"/>
                </a:cubicBezTo>
                <a:cubicBezTo>
                  <a:pt x="47" y="40"/>
                  <a:pt x="56" y="30"/>
                  <a:pt x="56" y="20"/>
                </a:cubicBezTo>
                <a:close/>
                <a:moveTo>
                  <a:pt x="70" y="96"/>
                </a:moveTo>
                <a:cubicBezTo>
                  <a:pt x="70" y="64"/>
                  <a:pt x="54" y="48"/>
                  <a:pt x="35" y="48"/>
                </a:cubicBezTo>
                <a:cubicBezTo>
                  <a:pt x="17" y="48"/>
                  <a:pt x="0" y="64"/>
                  <a:pt x="0" y="96"/>
                </a:cubicBezTo>
                <a:cubicBezTo>
                  <a:pt x="0" y="118"/>
                  <a:pt x="70" y="118"/>
                  <a:pt x="70" y="96"/>
                </a:cubicBezTo>
                <a:close/>
                <a:moveTo>
                  <a:pt x="94" y="55"/>
                </a:moveTo>
                <a:cubicBezTo>
                  <a:pt x="105" y="55"/>
                  <a:pt x="114" y="46"/>
                  <a:pt x="114" y="35"/>
                </a:cubicBezTo>
                <a:cubicBezTo>
                  <a:pt x="114" y="25"/>
                  <a:pt x="105" y="15"/>
                  <a:pt x="94" y="15"/>
                </a:cubicBezTo>
                <a:cubicBezTo>
                  <a:pt x="84" y="15"/>
                  <a:pt x="74" y="25"/>
                  <a:pt x="74" y="35"/>
                </a:cubicBezTo>
                <a:cubicBezTo>
                  <a:pt x="74" y="46"/>
                  <a:pt x="84" y="55"/>
                  <a:pt x="94" y="55"/>
                </a:cubicBezTo>
                <a:close/>
                <a:moveTo>
                  <a:pt x="93" y="63"/>
                </a:moveTo>
                <a:cubicBezTo>
                  <a:pt x="88" y="63"/>
                  <a:pt x="82" y="65"/>
                  <a:pt x="78" y="68"/>
                </a:cubicBezTo>
                <a:cubicBezTo>
                  <a:pt x="81" y="76"/>
                  <a:pt x="82" y="85"/>
                  <a:pt x="82" y="96"/>
                </a:cubicBezTo>
                <a:cubicBezTo>
                  <a:pt x="82" y="106"/>
                  <a:pt x="75" y="115"/>
                  <a:pt x="63" y="120"/>
                </a:cubicBezTo>
                <a:cubicBezTo>
                  <a:pt x="78" y="133"/>
                  <a:pt x="128" y="130"/>
                  <a:pt x="128" y="111"/>
                </a:cubicBezTo>
                <a:cubicBezTo>
                  <a:pt x="128" y="79"/>
                  <a:pt x="112" y="63"/>
                  <a:pt x="93" y="6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50" name="Freeform 38">
            <a:extLst>
              <a:ext uri="{FF2B5EF4-FFF2-40B4-BE49-F238E27FC236}">
                <a16:creationId xmlns:a16="http://schemas.microsoft.com/office/drawing/2014/main" id="{C998A066-CD31-4AA2-BD83-9E14A6D8646B}"/>
              </a:ext>
            </a:extLst>
          </p:cNvPr>
          <p:cNvSpPr>
            <a:spLocks noEditPoints="1"/>
          </p:cNvSpPr>
          <p:nvPr/>
        </p:nvSpPr>
        <p:spPr bwMode="auto">
          <a:xfrm>
            <a:off x="6868927" y="3837170"/>
            <a:ext cx="458579" cy="458579"/>
          </a:xfrm>
          <a:custGeom>
            <a:avLst/>
            <a:gdLst>
              <a:gd name="T0" fmla="*/ 64 w 128"/>
              <a:gd name="T1" fmla="*/ 128 h 128"/>
              <a:gd name="T2" fmla="*/ 114 w 128"/>
              <a:gd name="T3" fmla="*/ 103 h 128"/>
              <a:gd name="T4" fmla="*/ 64 w 128"/>
              <a:gd name="T5" fmla="*/ 64 h 128"/>
              <a:gd name="T6" fmla="*/ 64 w 128"/>
              <a:gd name="T7" fmla="*/ 0 h 128"/>
              <a:gd name="T8" fmla="*/ 0 w 128"/>
              <a:gd name="T9" fmla="*/ 64 h 128"/>
              <a:gd name="T10" fmla="*/ 64 w 128"/>
              <a:gd name="T11" fmla="*/ 128 h 128"/>
              <a:gd name="T12" fmla="*/ 56 w 128"/>
              <a:gd name="T13" fmla="*/ 8 h 128"/>
              <a:gd name="T14" fmla="*/ 56 w 128"/>
              <a:gd name="T15" fmla="*/ 64 h 128"/>
              <a:gd name="T16" fmla="*/ 59 w 128"/>
              <a:gd name="T17" fmla="*/ 70 h 128"/>
              <a:gd name="T18" fmla="*/ 103 w 128"/>
              <a:gd name="T19" fmla="*/ 104 h 128"/>
              <a:gd name="T20" fmla="*/ 64 w 128"/>
              <a:gd name="T21" fmla="*/ 120 h 128"/>
              <a:gd name="T22" fmla="*/ 8 w 128"/>
              <a:gd name="T23" fmla="*/ 64 h 128"/>
              <a:gd name="T24" fmla="*/ 56 w 128"/>
              <a:gd name="T25" fmla="*/ 8 h 128"/>
              <a:gd name="T26" fmla="*/ 75 w 128"/>
              <a:gd name="T27" fmla="*/ 1 h 128"/>
              <a:gd name="T28" fmla="*/ 75 w 128"/>
              <a:gd name="T29" fmla="*/ 58 h 128"/>
              <a:gd name="T30" fmla="*/ 121 w 128"/>
              <a:gd name="T31" fmla="*/ 93 h 128"/>
              <a:gd name="T32" fmla="*/ 128 w 128"/>
              <a:gd name="T33" fmla="*/ 64 h 128"/>
              <a:gd name="T34" fmla="*/ 75 w 128"/>
              <a:gd name="T3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64" y="128"/>
                </a:moveTo>
                <a:cubicBezTo>
                  <a:pt x="84" y="128"/>
                  <a:pt x="103" y="118"/>
                  <a:pt x="114" y="103"/>
                </a:cubicBezTo>
                <a:cubicBezTo>
                  <a:pt x="64" y="64"/>
                  <a:pt x="64" y="64"/>
                  <a:pt x="64" y="64"/>
                </a:cubicBezTo>
                <a:cubicBezTo>
                  <a:pt x="64" y="0"/>
                  <a:pt x="64" y="0"/>
                  <a:pt x="64" y="0"/>
                </a:cubicBezTo>
                <a:cubicBezTo>
                  <a:pt x="28" y="0"/>
                  <a:pt x="0" y="28"/>
                  <a:pt x="0" y="64"/>
                </a:cubicBezTo>
                <a:cubicBezTo>
                  <a:pt x="0" y="99"/>
                  <a:pt x="28" y="128"/>
                  <a:pt x="64" y="128"/>
                </a:cubicBezTo>
                <a:close/>
                <a:moveTo>
                  <a:pt x="56" y="8"/>
                </a:moveTo>
                <a:cubicBezTo>
                  <a:pt x="56" y="64"/>
                  <a:pt x="56" y="64"/>
                  <a:pt x="56" y="64"/>
                </a:cubicBezTo>
                <a:cubicBezTo>
                  <a:pt x="56" y="66"/>
                  <a:pt x="57" y="69"/>
                  <a:pt x="59" y="70"/>
                </a:cubicBezTo>
                <a:cubicBezTo>
                  <a:pt x="103" y="104"/>
                  <a:pt x="103" y="104"/>
                  <a:pt x="103" y="104"/>
                </a:cubicBezTo>
                <a:cubicBezTo>
                  <a:pt x="92" y="114"/>
                  <a:pt x="79" y="120"/>
                  <a:pt x="64" y="120"/>
                </a:cubicBezTo>
                <a:cubicBezTo>
                  <a:pt x="33" y="120"/>
                  <a:pt x="8" y="95"/>
                  <a:pt x="8" y="64"/>
                </a:cubicBezTo>
                <a:cubicBezTo>
                  <a:pt x="8" y="36"/>
                  <a:pt x="29" y="12"/>
                  <a:pt x="56" y="8"/>
                </a:cubicBezTo>
                <a:close/>
                <a:moveTo>
                  <a:pt x="75" y="1"/>
                </a:moveTo>
                <a:cubicBezTo>
                  <a:pt x="75" y="58"/>
                  <a:pt x="75" y="58"/>
                  <a:pt x="75" y="58"/>
                </a:cubicBezTo>
                <a:cubicBezTo>
                  <a:pt x="121" y="93"/>
                  <a:pt x="121" y="93"/>
                  <a:pt x="121" y="93"/>
                </a:cubicBezTo>
                <a:cubicBezTo>
                  <a:pt x="125" y="84"/>
                  <a:pt x="128" y="74"/>
                  <a:pt x="128" y="64"/>
                </a:cubicBezTo>
                <a:cubicBezTo>
                  <a:pt x="128" y="32"/>
                  <a:pt x="105" y="6"/>
                  <a:pt x="75"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1" name="Freeform 46">
            <a:extLst>
              <a:ext uri="{FF2B5EF4-FFF2-40B4-BE49-F238E27FC236}">
                <a16:creationId xmlns:a16="http://schemas.microsoft.com/office/drawing/2014/main" id="{024A1E65-BB45-4061-959B-612A56E14938}"/>
              </a:ext>
            </a:extLst>
          </p:cNvPr>
          <p:cNvSpPr>
            <a:spLocks noEditPoints="1"/>
          </p:cNvSpPr>
          <p:nvPr/>
        </p:nvSpPr>
        <p:spPr bwMode="auto">
          <a:xfrm>
            <a:off x="8802323" y="3837170"/>
            <a:ext cx="458579" cy="4585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94 w 128"/>
              <a:gd name="T11" fmla="*/ 47 h 128"/>
              <a:gd name="T12" fmla="*/ 63 w 128"/>
              <a:gd name="T13" fmla="*/ 93 h 128"/>
              <a:gd name="T14" fmla="*/ 63 w 128"/>
              <a:gd name="T15" fmla="*/ 94 h 128"/>
              <a:gd name="T16" fmla="*/ 63 w 128"/>
              <a:gd name="T17" fmla="*/ 94 h 128"/>
              <a:gd name="T18" fmla="*/ 62 w 128"/>
              <a:gd name="T19" fmla="*/ 95 h 128"/>
              <a:gd name="T20" fmla="*/ 61 w 128"/>
              <a:gd name="T21" fmla="*/ 95 h 128"/>
              <a:gd name="T22" fmla="*/ 60 w 128"/>
              <a:gd name="T23" fmla="*/ 96 h 128"/>
              <a:gd name="T24" fmla="*/ 59 w 128"/>
              <a:gd name="T25" fmla="*/ 96 h 128"/>
              <a:gd name="T26" fmla="*/ 58 w 128"/>
              <a:gd name="T27" fmla="*/ 96 h 128"/>
              <a:gd name="T28" fmla="*/ 57 w 128"/>
              <a:gd name="T29" fmla="*/ 96 h 128"/>
              <a:gd name="T30" fmla="*/ 56 w 128"/>
              <a:gd name="T31" fmla="*/ 95 h 128"/>
              <a:gd name="T32" fmla="*/ 55 w 128"/>
              <a:gd name="T33" fmla="*/ 95 h 128"/>
              <a:gd name="T34" fmla="*/ 55 w 128"/>
              <a:gd name="T35" fmla="*/ 95 h 128"/>
              <a:gd name="T36" fmla="*/ 55 w 128"/>
              <a:gd name="T37" fmla="*/ 95 h 128"/>
              <a:gd name="T38" fmla="*/ 37 w 128"/>
              <a:gd name="T39" fmla="*/ 78 h 128"/>
              <a:gd name="T40" fmla="*/ 36 w 128"/>
              <a:gd name="T41" fmla="*/ 70 h 128"/>
              <a:gd name="T42" fmla="*/ 44 w 128"/>
              <a:gd name="T43" fmla="*/ 70 h 128"/>
              <a:gd name="T44" fmla="*/ 57 w 128"/>
              <a:gd name="T45" fmla="*/ 82 h 128"/>
              <a:gd name="T46" fmla="*/ 84 w 128"/>
              <a:gd name="T47" fmla="*/ 40 h 128"/>
              <a:gd name="T48" fmla="*/ 92 w 128"/>
              <a:gd name="T49" fmla="*/ 39 h 128"/>
              <a:gd name="T50" fmla="*/ 94 w 128"/>
              <a:gd name="T51"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64" y="0"/>
                </a:moveTo>
                <a:cubicBezTo>
                  <a:pt x="29" y="0"/>
                  <a:pt x="0" y="29"/>
                  <a:pt x="0" y="64"/>
                </a:cubicBezTo>
                <a:cubicBezTo>
                  <a:pt x="0" y="100"/>
                  <a:pt x="29" y="128"/>
                  <a:pt x="64" y="128"/>
                </a:cubicBezTo>
                <a:cubicBezTo>
                  <a:pt x="99" y="128"/>
                  <a:pt x="128" y="100"/>
                  <a:pt x="128" y="64"/>
                </a:cubicBezTo>
                <a:cubicBezTo>
                  <a:pt x="128" y="29"/>
                  <a:pt x="99" y="0"/>
                  <a:pt x="64" y="0"/>
                </a:cubicBezTo>
                <a:close/>
                <a:moveTo>
                  <a:pt x="94" y="47"/>
                </a:moveTo>
                <a:cubicBezTo>
                  <a:pt x="63" y="93"/>
                  <a:pt x="63" y="93"/>
                  <a:pt x="63" y="93"/>
                </a:cubicBezTo>
                <a:cubicBezTo>
                  <a:pt x="63" y="93"/>
                  <a:pt x="63" y="93"/>
                  <a:pt x="63" y="94"/>
                </a:cubicBezTo>
                <a:cubicBezTo>
                  <a:pt x="63" y="94"/>
                  <a:pt x="63" y="94"/>
                  <a:pt x="63" y="94"/>
                </a:cubicBezTo>
                <a:cubicBezTo>
                  <a:pt x="62" y="95"/>
                  <a:pt x="62" y="95"/>
                  <a:pt x="62" y="95"/>
                </a:cubicBezTo>
                <a:cubicBezTo>
                  <a:pt x="62" y="95"/>
                  <a:pt x="61" y="95"/>
                  <a:pt x="61" y="95"/>
                </a:cubicBezTo>
                <a:cubicBezTo>
                  <a:pt x="61" y="95"/>
                  <a:pt x="60" y="96"/>
                  <a:pt x="60" y="96"/>
                </a:cubicBezTo>
                <a:cubicBezTo>
                  <a:pt x="60" y="96"/>
                  <a:pt x="59" y="96"/>
                  <a:pt x="59" y="96"/>
                </a:cubicBezTo>
                <a:cubicBezTo>
                  <a:pt x="59" y="96"/>
                  <a:pt x="58" y="96"/>
                  <a:pt x="58" y="96"/>
                </a:cubicBezTo>
                <a:cubicBezTo>
                  <a:pt x="58" y="96"/>
                  <a:pt x="57" y="96"/>
                  <a:pt x="57" y="96"/>
                </a:cubicBezTo>
                <a:cubicBezTo>
                  <a:pt x="57" y="96"/>
                  <a:pt x="56" y="96"/>
                  <a:pt x="56" y="95"/>
                </a:cubicBezTo>
                <a:cubicBezTo>
                  <a:pt x="56" y="95"/>
                  <a:pt x="56" y="95"/>
                  <a:pt x="55" y="95"/>
                </a:cubicBezTo>
                <a:cubicBezTo>
                  <a:pt x="55" y="95"/>
                  <a:pt x="55" y="95"/>
                  <a:pt x="55" y="95"/>
                </a:cubicBezTo>
                <a:cubicBezTo>
                  <a:pt x="55" y="95"/>
                  <a:pt x="55" y="95"/>
                  <a:pt x="55" y="95"/>
                </a:cubicBezTo>
                <a:cubicBezTo>
                  <a:pt x="37" y="78"/>
                  <a:pt x="37" y="78"/>
                  <a:pt x="37" y="78"/>
                </a:cubicBezTo>
                <a:cubicBezTo>
                  <a:pt x="35" y="76"/>
                  <a:pt x="34" y="72"/>
                  <a:pt x="36" y="70"/>
                </a:cubicBezTo>
                <a:cubicBezTo>
                  <a:pt x="39" y="68"/>
                  <a:pt x="42" y="68"/>
                  <a:pt x="44" y="70"/>
                </a:cubicBezTo>
                <a:cubicBezTo>
                  <a:pt x="57" y="82"/>
                  <a:pt x="57" y="82"/>
                  <a:pt x="57" y="82"/>
                </a:cubicBezTo>
                <a:cubicBezTo>
                  <a:pt x="84" y="40"/>
                  <a:pt x="84" y="40"/>
                  <a:pt x="84" y="40"/>
                </a:cubicBezTo>
                <a:cubicBezTo>
                  <a:pt x="86" y="38"/>
                  <a:pt x="89" y="37"/>
                  <a:pt x="92" y="39"/>
                </a:cubicBezTo>
                <a:cubicBezTo>
                  <a:pt x="95" y="41"/>
                  <a:pt x="95" y="44"/>
                  <a:pt x="94" y="4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7" name="Freeform 5">
            <a:extLst>
              <a:ext uri="{FF2B5EF4-FFF2-40B4-BE49-F238E27FC236}">
                <a16:creationId xmlns:a16="http://schemas.microsoft.com/office/drawing/2014/main" id="{21F3D7A0-2565-4A4C-B69E-0EF14A8C86FE}"/>
              </a:ext>
            </a:extLst>
          </p:cNvPr>
          <p:cNvSpPr>
            <a:spLocks noEditPoints="1"/>
          </p:cNvSpPr>
          <p:nvPr/>
        </p:nvSpPr>
        <p:spPr bwMode="auto">
          <a:xfrm>
            <a:off x="903924" y="1190908"/>
            <a:ext cx="547640" cy="475905"/>
          </a:xfrm>
          <a:custGeom>
            <a:avLst/>
            <a:gdLst>
              <a:gd name="T0" fmla="*/ 120 w 129"/>
              <a:gd name="T1" fmla="*/ 16 h 112"/>
              <a:gd name="T2" fmla="*/ 24 w 129"/>
              <a:gd name="T3" fmla="*/ 16 h 112"/>
              <a:gd name="T4" fmla="*/ 22 w 129"/>
              <a:gd name="T5" fmla="*/ 16 h 112"/>
              <a:gd name="T6" fmla="*/ 19 w 129"/>
              <a:gd name="T7" fmla="*/ 3 h 112"/>
              <a:gd name="T8" fmla="*/ 15 w 129"/>
              <a:gd name="T9" fmla="*/ 0 h 112"/>
              <a:gd name="T10" fmla="*/ 4 w 129"/>
              <a:gd name="T11" fmla="*/ 0 h 112"/>
              <a:gd name="T12" fmla="*/ 0 w 129"/>
              <a:gd name="T13" fmla="*/ 4 h 112"/>
              <a:gd name="T14" fmla="*/ 4 w 129"/>
              <a:gd name="T15" fmla="*/ 8 h 112"/>
              <a:gd name="T16" fmla="*/ 12 w 129"/>
              <a:gd name="T17" fmla="*/ 8 h 112"/>
              <a:gd name="T18" fmla="*/ 17 w 129"/>
              <a:gd name="T19" fmla="*/ 29 h 112"/>
              <a:gd name="T20" fmla="*/ 24 w 129"/>
              <a:gd name="T21" fmla="*/ 64 h 112"/>
              <a:gd name="T22" fmla="*/ 24 w 129"/>
              <a:gd name="T23" fmla="*/ 65 h 112"/>
              <a:gd name="T24" fmla="*/ 20 w 129"/>
              <a:gd name="T25" fmla="*/ 83 h 112"/>
              <a:gd name="T26" fmla="*/ 21 w 129"/>
              <a:gd name="T27" fmla="*/ 87 h 112"/>
              <a:gd name="T28" fmla="*/ 24 w 129"/>
              <a:gd name="T29" fmla="*/ 88 h 112"/>
              <a:gd name="T30" fmla="*/ 115 w 129"/>
              <a:gd name="T31" fmla="*/ 88 h 112"/>
              <a:gd name="T32" fmla="*/ 119 w 129"/>
              <a:gd name="T33" fmla="*/ 84 h 112"/>
              <a:gd name="T34" fmla="*/ 115 w 129"/>
              <a:gd name="T35" fmla="*/ 80 h 112"/>
              <a:gd name="T36" fmla="*/ 29 w 129"/>
              <a:gd name="T37" fmla="*/ 80 h 112"/>
              <a:gd name="T38" fmla="*/ 31 w 129"/>
              <a:gd name="T39" fmla="*/ 72 h 112"/>
              <a:gd name="T40" fmla="*/ 32 w 129"/>
              <a:gd name="T41" fmla="*/ 72 h 112"/>
              <a:gd name="T42" fmla="*/ 105 w 129"/>
              <a:gd name="T43" fmla="*/ 72 h 112"/>
              <a:gd name="T44" fmla="*/ 114 w 129"/>
              <a:gd name="T45" fmla="*/ 66 h 112"/>
              <a:gd name="T46" fmla="*/ 127 w 129"/>
              <a:gd name="T47" fmla="*/ 26 h 112"/>
              <a:gd name="T48" fmla="*/ 120 w 129"/>
              <a:gd name="T49" fmla="*/ 16 h 112"/>
              <a:gd name="T50" fmla="*/ 24 w 129"/>
              <a:gd name="T51" fmla="*/ 104 h 112"/>
              <a:gd name="T52" fmla="*/ 32 w 129"/>
              <a:gd name="T53" fmla="*/ 112 h 112"/>
              <a:gd name="T54" fmla="*/ 40 w 129"/>
              <a:gd name="T55" fmla="*/ 104 h 112"/>
              <a:gd name="T56" fmla="*/ 32 w 129"/>
              <a:gd name="T57" fmla="*/ 96 h 112"/>
              <a:gd name="T58" fmla="*/ 24 w 129"/>
              <a:gd name="T59" fmla="*/ 104 h 112"/>
              <a:gd name="T60" fmla="*/ 96 w 129"/>
              <a:gd name="T61" fmla="*/ 104 h 112"/>
              <a:gd name="T62" fmla="*/ 104 w 129"/>
              <a:gd name="T63" fmla="*/ 112 h 112"/>
              <a:gd name="T64" fmla="*/ 112 w 129"/>
              <a:gd name="T65" fmla="*/ 104 h 112"/>
              <a:gd name="T66" fmla="*/ 104 w 129"/>
              <a:gd name="T67" fmla="*/ 96 h 112"/>
              <a:gd name="T68" fmla="*/ 96 w 129"/>
              <a:gd name="T6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112">
                <a:moveTo>
                  <a:pt x="120" y="16"/>
                </a:moveTo>
                <a:cubicBezTo>
                  <a:pt x="24" y="16"/>
                  <a:pt x="24" y="16"/>
                  <a:pt x="24" y="16"/>
                </a:cubicBezTo>
                <a:cubicBezTo>
                  <a:pt x="23" y="16"/>
                  <a:pt x="23" y="16"/>
                  <a:pt x="22" y="16"/>
                </a:cubicBezTo>
                <a:cubicBezTo>
                  <a:pt x="19" y="3"/>
                  <a:pt x="19" y="3"/>
                  <a:pt x="19" y="3"/>
                </a:cubicBezTo>
                <a:cubicBezTo>
                  <a:pt x="19" y="1"/>
                  <a:pt x="17" y="0"/>
                  <a:pt x="15" y="0"/>
                </a:cubicBezTo>
                <a:cubicBezTo>
                  <a:pt x="4" y="0"/>
                  <a:pt x="4" y="0"/>
                  <a:pt x="4" y="0"/>
                </a:cubicBezTo>
                <a:cubicBezTo>
                  <a:pt x="2" y="0"/>
                  <a:pt x="0" y="2"/>
                  <a:pt x="0" y="4"/>
                </a:cubicBezTo>
                <a:cubicBezTo>
                  <a:pt x="0" y="6"/>
                  <a:pt x="2" y="8"/>
                  <a:pt x="4" y="8"/>
                </a:cubicBezTo>
                <a:cubicBezTo>
                  <a:pt x="12" y="8"/>
                  <a:pt x="12" y="8"/>
                  <a:pt x="12" y="8"/>
                </a:cubicBezTo>
                <a:cubicBezTo>
                  <a:pt x="17" y="29"/>
                  <a:pt x="17" y="29"/>
                  <a:pt x="17" y="29"/>
                </a:cubicBezTo>
                <a:cubicBezTo>
                  <a:pt x="24" y="64"/>
                  <a:pt x="24" y="64"/>
                  <a:pt x="24" y="64"/>
                </a:cubicBezTo>
                <a:cubicBezTo>
                  <a:pt x="24" y="64"/>
                  <a:pt x="24" y="65"/>
                  <a:pt x="24" y="65"/>
                </a:cubicBezTo>
                <a:cubicBezTo>
                  <a:pt x="20" y="83"/>
                  <a:pt x="20" y="83"/>
                  <a:pt x="20" y="83"/>
                </a:cubicBezTo>
                <a:cubicBezTo>
                  <a:pt x="20" y="84"/>
                  <a:pt x="20" y="86"/>
                  <a:pt x="21" y="87"/>
                </a:cubicBezTo>
                <a:cubicBezTo>
                  <a:pt x="22" y="87"/>
                  <a:pt x="23" y="88"/>
                  <a:pt x="24" y="88"/>
                </a:cubicBezTo>
                <a:cubicBezTo>
                  <a:pt x="115" y="88"/>
                  <a:pt x="115" y="88"/>
                  <a:pt x="115" y="88"/>
                </a:cubicBezTo>
                <a:cubicBezTo>
                  <a:pt x="117" y="88"/>
                  <a:pt x="119" y="86"/>
                  <a:pt x="119" y="84"/>
                </a:cubicBezTo>
                <a:cubicBezTo>
                  <a:pt x="119" y="82"/>
                  <a:pt x="117" y="80"/>
                  <a:pt x="115" y="80"/>
                </a:cubicBezTo>
                <a:cubicBezTo>
                  <a:pt x="29" y="80"/>
                  <a:pt x="29" y="80"/>
                  <a:pt x="29" y="80"/>
                </a:cubicBezTo>
                <a:cubicBezTo>
                  <a:pt x="31" y="72"/>
                  <a:pt x="31" y="72"/>
                  <a:pt x="31" y="72"/>
                </a:cubicBezTo>
                <a:cubicBezTo>
                  <a:pt x="31" y="72"/>
                  <a:pt x="32" y="72"/>
                  <a:pt x="32" y="72"/>
                </a:cubicBezTo>
                <a:cubicBezTo>
                  <a:pt x="105" y="72"/>
                  <a:pt x="105" y="72"/>
                  <a:pt x="105" y="72"/>
                </a:cubicBezTo>
                <a:cubicBezTo>
                  <a:pt x="109" y="72"/>
                  <a:pt x="112" y="71"/>
                  <a:pt x="114" y="66"/>
                </a:cubicBezTo>
                <a:cubicBezTo>
                  <a:pt x="127" y="26"/>
                  <a:pt x="127" y="26"/>
                  <a:pt x="127" y="26"/>
                </a:cubicBezTo>
                <a:cubicBezTo>
                  <a:pt x="129" y="19"/>
                  <a:pt x="124" y="16"/>
                  <a:pt x="120" y="16"/>
                </a:cubicBezTo>
                <a:close/>
                <a:moveTo>
                  <a:pt x="24" y="104"/>
                </a:moveTo>
                <a:cubicBezTo>
                  <a:pt x="24" y="108"/>
                  <a:pt x="28" y="112"/>
                  <a:pt x="32" y="112"/>
                </a:cubicBezTo>
                <a:cubicBezTo>
                  <a:pt x="36" y="112"/>
                  <a:pt x="40" y="108"/>
                  <a:pt x="40" y="104"/>
                </a:cubicBezTo>
                <a:cubicBezTo>
                  <a:pt x="40" y="100"/>
                  <a:pt x="36" y="96"/>
                  <a:pt x="32" y="96"/>
                </a:cubicBezTo>
                <a:cubicBezTo>
                  <a:pt x="28" y="96"/>
                  <a:pt x="24" y="100"/>
                  <a:pt x="24" y="104"/>
                </a:cubicBezTo>
                <a:close/>
                <a:moveTo>
                  <a:pt x="96" y="104"/>
                </a:moveTo>
                <a:cubicBezTo>
                  <a:pt x="96" y="108"/>
                  <a:pt x="100" y="112"/>
                  <a:pt x="104" y="112"/>
                </a:cubicBezTo>
                <a:cubicBezTo>
                  <a:pt x="108" y="112"/>
                  <a:pt x="112" y="108"/>
                  <a:pt x="112" y="104"/>
                </a:cubicBezTo>
                <a:cubicBezTo>
                  <a:pt x="112" y="100"/>
                  <a:pt x="108" y="96"/>
                  <a:pt x="104" y="96"/>
                </a:cubicBezTo>
                <a:cubicBezTo>
                  <a:pt x="100" y="96"/>
                  <a:pt x="96" y="100"/>
                  <a:pt x="96"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2" name="Freeform 9">
            <a:extLst>
              <a:ext uri="{FF2B5EF4-FFF2-40B4-BE49-F238E27FC236}">
                <a16:creationId xmlns:a16="http://schemas.microsoft.com/office/drawing/2014/main" id="{2DE79030-66C9-449B-8CD0-C840FFF323BB}"/>
              </a:ext>
            </a:extLst>
          </p:cNvPr>
          <p:cNvSpPr>
            <a:spLocks noEditPoints="1"/>
          </p:cNvSpPr>
          <p:nvPr/>
        </p:nvSpPr>
        <p:spPr bwMode="auto">
          <a:xfrm>
            <a:off x="2898369" y="3845584"/>
            <a:ext cx="551245" cy="441751"/>
          </a:xfrm>
          <a:custGeom>
            <a:avLst/>
            <a:gdLst>
              <a:gd name="T0" fmla="*/ 119 w 120"/>
              <a:gd name="T1" fmla="*/ 41 h 96"/>
              <a:gd name="T2" fmla="*/ 100 w 120"/>
              <a:gd name="T3" fmla="*/ 6 h 96"/>
              <a:gd name="T4" fmla="*/ 99 w 120"/>
              <a:gd name="T5" fmla="*/ 6 h 96"/>
              <a:gd name="T6" fmla="*/ 95 w 120"/>
              <a:gd name="T7" fmla="*/ 4 h 96"/>
              <a:gd name="T8" fmla="*/ 64 w 120"/>
              <a:gd name="T9" fmla="*/ 14 h 96"/>
              <a:gd name="T10" fmla="*/ 64 w 120"/>
              <a:gd name="T11" fmla="*/ 4 h 96"/>
              <a:gd name="T12" fmla="*/ 60 w 120"/>
              <a:gd name="T13" fmla="*/ 0 h 96"/>
              <a:gd name="T14" fmla="*/ 56 w 120"/>
              <a:gd name="T15" fmla="*/ 4 h 96"/>
              <a:gd name="T16" fmla="*/ 56 w 120"/>
              <a:gd name="T17" fmla="*/ 17 h 96"/>
              <a:gd name="T18" fmla="*/ 23 w 120"/>
              <a:gd name="T19" fmla="*/ 28 h 96"/>
              <a:gd name="T20" fmla="*/ 22 w 120"/>
              <a:gd name="T21" fmla="*/ 29 h 96"/>
              <a:gd name="T22" fmla="*/ 22 w 120"/>
              <a:gd name="T23" fmla="*/ 29 h 96"/>
              <a:gd name="T24" fmla="*/ 21 w 120"/>
              <a:gd name="T25" fmla="*/ 30 h 96"/>
              <a:gd name="T26" fmla="*/ 20 w 120"/>
              <a:gd name="T27" fmla="*/ 30 h 96"/>
              <a:gd name="T28" fmla="*/ 1 w 120"/>
              <a:gd name="T29" fmla="*/ 65 h 96"/>
              <a:gd name="T30" fmla="*/ 0 w 120"/>
              <a:gd name="T31" fmla="*/ 68 h 96"/>
              <a:gd name="T32" fmla="*/ 0 w 120"/>
              <a:gd name="T33" fmla="*/ 68 h 96"/>
              <a:gd name="T34" fmla="*/ 24 w 120"/>
              <a:gd name="T35" fmla="*/ 88 h 96"/>
              <a:gd name="T36" fmla="*/ 48 w 120"/>
              <a:gd name="T37" fmla="*/ 68 h 96"/>
              <a:gd name="T38" fmla="*/ 48 w 120"/>
              <a:gd name="T39" fmla="*/ 67 h 96"/>
              <a:gd name="T40" fmla="*/ 48 w 120"/>
              <a:gd name="T41" fmla="*/ 67 h 96"/>
              <a:gd name="T42" fmla="*/ 48 w 120"/>
              <a:gd name="T43" fmla="*/ 66 h 96"/>
              <a:gd name="T44" fmla="*/ 47 w 120"/>
              <a:gd name="T45" fmla="*/ 65 h 96"/>
              <a:gd name="T46" fmla="*/ 30 w 120"/>
              <a:gd name="T47" fmla="*/ 34 h 96"/>
              <a:gd name="T48" fmla="*/ 56 w 120"/>
              <a:gd name="T49" fmla="*/ 26 h 96"/>
              <a:gd name="T50" fmla="*/ 56 w 120"/>
              <a:gd name="T51" fmla="*/ 92 h 96"/>
              <a:gd name="T52" fmla="*/ 60 w 120"/>
              <a:gd name="T53" fmla="*/ 96 h 96"/>
              <a:gd name="T54" fmla="*/ 64 w 120"/>
              <a:gd name="T55" fmla="*/ 92 h 96"/>
              <a:gd name="T56" fmla="*/ 64 w 120"/>
              <a:gd name="T57" fmla="*/ 23 h 96"/>
              <a:gd name="T58" fmla="*/ 88 w 120"/>
              <a:gd name="T59" fmla="*/ 15 h 96"/>
              <a:gd name="T60" fmla="*/ 73 w 120"/>
              <a:gd name="T61" fmla="*/ 41 h 96"/>
              <a:gd name="T62" fmla="*/ 72 w 120"/>
              <a:gd name="T63" fmla="*/ 44 h 96"/>
              <a:gd name="T64" fmla="*/ 96 w 120"/>
              <a:gd name="T65" fmla="*/ 64 h 96"/>
              <a:gd name="T66" fmla="*/ 120 w 120"/>
              <a:gd name="T67" fmla="*/ 44 h 96"/>
              <a:gd name="T68" fmla="*/ 119 w 120"/>
              <a:gd name="T69" fmla="*/ 41 h 96"/>
              <a:gd name="T70" fmla="*/ 10 w 120"/>
              <a:gd name="T71" fmla="*/ 64 h 96"/>
              <a:gd name="T72" fmla="*/ 24 w 120"/>
              <a:gd name="T73" fmla="*/ 40 h 96"/>
              <a:gd name="T74" fmla="*/ 37 w 120"/>
              <a:gd name="T75" fmla="*/ 64 h 96"/>
              <a:gd name="T76" fmla="*/ 10 w 120"/>
              <a:gd name="T77" fmla="*/ 64 h 96"/>
              <a:gd name="T78" fmla="*/ 83 w 120"/>
              <a:gd name="T79" fmla="*/ 40 h 96"/>
              <a:gd name="T80" fmla="*/ 96 w 120"/>
              <a:gd name="T81" fmla="*/ 16 h 96"/>
              <a:gd name="T82" fmla="*/ 109 w 120"/>
              <a:gd name="T83" fmla="*/ 40 h 96"/>
              <a:gd name="T84" fmla="*/ 83 w 120"/>
              <a:gd name="T85"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96">
                <a:moveTo>
                  <a:pt x="119" y="41"/>
                </a:moveTo>
                <a:cubicBezTo>
                  <a:pt x="100" y="6"/>
                  <a:pt x="100" y="6"/>
                  <a:pt x="100" y="6"/>
                </a:cubicBezTo>
                <a:cubicBezTo>
                  <a:pt x="99" y="6"/>
                  <a:pt x="99" y="6"/>
                  <a:pt x="99" y="6"/>
                </a:cubicBezTo>
                <a:cubicBezTo>
                  <a:pt x="98" y="4"/>
                  <a:pt x="97" y="4"/>
                  <a:pt x="95" y="4"/>
                </a:cubicBezTo>
                <a:cubicBezTo>
                  <a:pt x="64" y="14"/>
                  <a:pt x="64" y="14"/>
                  <a:pt x="64" y="14"/>
                </a:cubicBezTo>
                <a:cubicBezTo>
                  <a:pt x="64" y="4"/>
                  <a:pt x="64" y="4"/>
                  <a:pt x="64" y="4"/>
                </a:cubicBezTo>
                <a:cubicBezTo>
                  <a:pt x="64" y="2"/>
                  <a:pt x="62" y="0"/>
                  <a:pt x="60" y="0"/>
                </a:cubicBezTo>
                <a:cubicBezTo>
                  <a:pt x="58" y="0"/>
                  <a:pt x="56" y="2"/>
                  <a:pt x="56" y="4"/>
                </a:cubicBezTo>
                <a:cubicBezTo>
                  <a:pt x="56" y="17"/>
                  <a:pt x="56" y="17"/>
                  <a:pt x="56" y="17"/>
                </a:cubicBezTo>
                <a:cubicBezTo>
                  <a:pt x="23" y="28"/>
                  <a:pt x="23" y="28"/>
                  <a:pt x="23" y="28"/>
                </a:cubicBezTo>
                <a:cubicBezTo>
                  <a:pt x="22" y="28"/>
                  <a:pt x="22" y="28"/>
                  <a:pt x="22" y="29"/>
                </a:cubicBezTo>
                <a:cubicBezTo>
                  <a:pt x="22" y="29"/>
                  <a:pt x="22" y="29"/>
                  <a:pt x="22" y="29"/>
                </a:cubicBezTo>
                <a:cubicBezTo>
                  <a:pt x="21" y="29"/>
                  <a:pt x="21" y="29"/>
                  <a:pt x="21" y="30"/>
                </a:cubicBezTo>
                <a:cubicBezTo>
                  <a:pt x="21" y="30"/>
                  <a:pt x="20" y="30"/>
                  <a:pt x="20" y="30"/>
                </a:cubicBezTo>
                <a:cubicBezTo>
                  <a:pt x="1" y="65"/>
                  <a:pt x="1" y="65"/>
                  <a:pt x="1" y="65"/>
                </a:cubicBezTo>
                <a:cubicBezTo>
                  <a:pt x="0" y="66"/>
                  <a:pt x="0" y="67"/>
                  <a:pt x="0" y="68"/>
                </a:cubicBezTo>
                <a:cubicBezTo>
                  <a:pt x="0" y="68"/>
                  <a:pt x="0" y="68"/>
                  <a:pt x="0" y="68"/>
                </a:cubicBezTo>
                <a:cubicBezTo>
                  <a:pt x="0" y="76"/>
                  <a:pt x="12" y="88"/>
                  <a:pt x="24" y="88"/>
                </a:cubicBezTo>
                <a:cubicBezTo>
                  <a:pt x="36" y="88"/>
                  <a:pt x="48" y="76"/>
                  <a:pt x="48" y="68"/>
                </a:cubicBezTo>
                <a:cubicBezTo>
                  <a:pt x="48" y="67"/>
                  <a:pt x="48" y="67"/>
                  <a:pt x="48" y="67"/>
                </a:cubicBezTo>
                <a:cubicBezTo>
                  <a:pt x="48" y="67"/>
                  <a:pt x="48" y="67"/>
                  <a:pt x="48" y="67"/>
                </a:cubicBezTo>
                <a:cubicBezTo>
                  <a:pt x="48" y="66"/>
                  <a:pt x="48" y="66"/>
                  <a:pt x="48" y="66"/>
                </a:cubicBezTo>
                <a:cubicBezTo>
                  <a:pt x="48" y="66"/>
                  <a:pt x="47" y="65"/>
                  <a:pt x="47" y="65"/>
                </a:cubicBezTo>
                <a:cubicBezTo>
                  <a:pt x="30" y="34"/>
                  <a:pt x="30" y="34"/>
                  <a:pt x="30" y="34"/>
                </a:cubicBezTo>
                <a:cubicBezTo>
                  <a:pt x="56" y="26"/>
                  <a:pt x="56" y="26"/>
                  <a:pt x="56" y="26"/>
                </a:cubicBezTo>
                <a:cubicBezTo>
                  <a:pt x="56" y="92"/>
                  <a:pt x="56" y="92"/>
                  <a:pt x="56" y="92"/>
                </a:cubicBezTo>
                <a:cubicBezTo>
                  <a:pt x="56" y="94"/>
                  <a:pt x="58" y="96"/>
                  <a:pt x="60" y="96"/>
                </a:cubicBezTo>
                <a:cubicBezTo>
                  <a:pt x="62" y="96"/>
                  <a:pt x="64" y="94"/>
                  <a:pt x="64" y="92"/>
                </a:cubicBezTo>
                <a:cubicBezTo>
                  <a:pt x="64" y="23"/>
                  <a:pt x="64" y="23"/>
                  <a:pt x="64" y="23"/>
                </a:cubicBezTo>
                <a:cubicBezTo>
                  <a:pt x="88" y="15"/>
                  <a:pt x="88" y="15"/>
                  <a:pt x="88" y="15"/>
                </a:cubicBezTo>
                <a:cubicBezTo>
                  <a:pt x="73" y="41"/>
                  <a:pt x="73" y="41"/>
                  <a:pt x="73" y="41"/>
                </a:cubicBezTo>
                <a:cubicBezTo>
                  <a:pt x="72" y="42"/>
                  <a:pt x="72" y="43"/>
                  <a:pt x="72" y="44"/>
                </a:cubicBezTo>
                <a:cubicBezTo>
                  <a:pt x="72" y="52"/>
                  <a:pt x="84" y="64"/>
                  <a:pt x="96" y="64"/>
                </a:cubicBezTo>
                <a:cubicBezTo>
                  <a:pt x="108" y="64"/>
                  <a:pt x="120" y="52"/>
                  <a:pt x="120" y="44"/>
                </a:cubicBezTo>
                <a:cubicBezTo>
                  <a:pt x="120" y="43"/>
                  <a:pt x="120" y="42"/>
                  <a:pt x="119" y="41"/>
                </a:cubicBezTo>
                <a:close/>
                <a:moveTo>
                  <a:pt x="10" y="64"/>
                </a:moveTo>
                <a:cubicBezTo>
                  <a:pt x="24" y="40"/>
                  <a:pt x="24" y="40"/>
                  <a:pt x="24" y="40"/>
                </a:cubicBezTo>
                <a:cubicBezTo>
                  <a:pt x="37" y="64"/>
                  <a:pt x="37" y="64"/>
                  <a:pt x="37" y="64"/>
                </a:cubicBezTo>
                <a:lnTo>
                  <a:pt x="10" y="64"/>
                </a:lnTo>
                <a:close/>
                <a:moveTo>
                  <a:pt x="83" y="40"/>
                </a:moveTo>
                <a:cubicBezTo>
                  <a:pt x="96" y="16"/>
                  <a:pt x="96" y="16"/>
                  <a:pt x="96" y="16"/>
                </a:cubicBezTo>
                <a:cubicBezTo>
                  <a:pt x="109" y="40"/>
                  <a:pt x="109" y="40"/>
                  <a:pt x="109" y="40"/>
                </a:cubicBezTo>
                <a:lnTo>
                  <a:pt x="8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6" name="AutoShape 11">
            <a:extLst>
              <a:ext uri="{FF2B5EF4-FFF2-40B4-BE49-F238E27FC236}">
                <a16:creationId xmlns:a16="http://schemas.microsoft.com/office/drawing/2014/main" id="{935AEF2B-0D41-483E-AB2D-1CC1E8991F71}"/>
              </a:ext>
            </a:extLst>
          </p:cNvPr>
          <p:cNvSpPr>
            <a:spLocks noChangeAspect="1" noChangeArrowheads="1" noTextEdit="1"/>
          </p:cNvSpPr>
          <p:nvPr/>
        </p:nvSpPr>
        <p:spPr bwMode="auto">
          <a:xfrm>
            <a:off x="-679450" y="3181350"/>
            <a:ext cx="461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7" name="Freeform 13">
            <a:extLst>
              <a:ext uri="{FF2B5EF4-FFF2-40B4-BE49-F238E27FC236}">
                <a16:creationId xmlns:a16="http://schemas.microsoft.com/office/drawing/2014/main" id="{3E5D7171-9990-4B93-9D3F-2F2BB131E71B}"/>
              </a:ext>
            </a:extLst>
          </p:cNvPr>
          <p:cNvSpPr>
            <a:spLocks noEditPoints="1"/>
          </p:cNvSpPr>
          <p:nvPr/>
        </p:nvSpPr>
        <p:spPr bwMode="auto">
          <a:xfrm>
            <a:off x="956029" y="3821190"/>
            <a:ext cx="461962" cy="490538"/>
          </a:xfrm>
          <a:custGeom>
            <a:avLst/>
            <a:gdLst>
              <a:gd name="T0" fmla="*/ 112 w 120"/>
              <a:gd name="T1" fmla="*/ 0 h 128"/>
              <a:gd name="T2" fmla="*/ 8 w 120"/>
              <a:gd name="T3" fmla="*/ 0 h 128"/>
              <a:gd name="T4" fmla="*/ 0 w 120"/>
              <a:gd name="T5" fmla="*/ 8 h 128"/>
              <a:gd name="T6" fmla="*/ 8 w 120"/>
              <a:gd name="T7" fmla="*/ 16 h 128"/>
              <a:gd name="T8" fmla="*/ 8 w 120"/>
              <a:gd name="T9" fmla="*/ 80 h 128"/>
              <a:gd name="T10" fmla="*/ 16 w 120"/>
              <a:gd name="T11" fmla="*/ 88 h 128"/>
              <a:gd name="T12" fmla="*/ 56 w 120"/>
              <a:gd name="T13" fmla="*/ 88 h 128"/>
              <a:gd name="T14" fmla="*/ 56 w 120"/>
              <a:gd name="T15" fmla="*/ 100 h 128"/>
              <a:gd name="T16" fmla="*/ 33 w 120"/>
              <a:gd name="T17" fmla="*/ 121 h 128"/>
              <a:gd name="T18" fmla="*/ 33 w 120"/>
              <a:gd name="T19" fmla="*/ 126 h 128"/>
              <a:gd name="T20" fmla="*/ 39 w 120"/>
              <a:gd name="T21" fmla="*/ 127 h 128"/>
              <a:gd name="T22" fmla="*/ 56 w 120"/>
              <a:gd name="T23" fmla="*/ 111 h 128"/>
              <a:gd name="T24" fmla="*/ 56 w 120"/>
              <a:gd name="T25" fmla="*/ 124 h 128"/>
              <a:gd name="T26" fmla="*/ 60 w 120"/>
              <a:gd name="T27" fmla="*/ 128 h 128"/>
              <a:gd name="T28" fmla="*/ 64 w 120"/>
              <a:gd name="T29" fmla="*/ 124 h 128"/>
              <a:gd name="T30" fmla="*/ 64 w 120"/>
              <a:gd name="T31" fmla="*/ 111 h 128"/>
              <a:gd name="T32" fmla="*/ 81 w 120"/>
              <a:gd name="T33" fmla="*/ 127 h 128"/>
              <a:gd name="T34" fmla="*/ 84 w 120"/>
              <a:gd name="T35" fmla="*/ 128 h 128"/>
              <a:gd name="T36" fmla="*/ 87 w 120"/>
              <a:gd name="T37" fmla="*/ 126 h 128"/>
              <a:gd name="T38" fmla="*/ 87 w 120"/>
              <a:gd name="T39" fmla="*/ 121 h 128"/>
              <a:gd name="T40" fmla="*/ 64 w 120"/>
              <a:gd name="T41" fmla="*/ 100 h 128"/>
              <a:gd name="T42" fmla="*/ 64 w 120"/>
              <a:gd name="T43" fmla="*/ 88 h 128"/>
              <a:gd name="T44" fmla="*/ 104 w 120"/>
              <a:gd name="T45" fmla="*/ 88 h 128"/>
              <a:gd name="T46" fmla="*/ 112 w 120"/>
              <a:gd name="T47" fmla="*/ 80 h 128"/>
              <a:gd name="T48" fmla="*/ 112 w 120"/>
              <a:gd name="T49" fmla="*/ 16 h 128"/>
              <a:gd name="T50" fmla="*/ 120 w 120"/>
              <a:gd name="T51" fmla="*/ 8 h 128"/>
              <a:gd name="T52" fmla="*/ 112 w 120"/>
              <a:gd name="T53" fmla="*/ 0 h 128"/>
              <a:gd name="T54" fmla="*/ 95 w 120"/>
              <a:gd name="T55" fmla="*/ 30 h 128"/>
              <a:gd name="T56" fmla="*/ 67 w 120"/>
              <a:gd name="T57" fmla="*/ 57 h 128"/>
              <a:gd name="T58" fmla="*/ 61 w 120"/>
              <a:gd name="T59" fmla="*/ 57 h 128"/>
              <a:gd name="T60" fmla="*/ 49 w 120"/>
              <a:gd name="T61" fmla="*/ 46 h 128"/>
              <a:gd name="T62" fmla="*/ 31 w 120"/>
              <a:gd name="T63" fmla="*/ 64 h 128"/>
              <a:gd name="T64" fmla="*/ 28 w 120"/>
              <a:gd name="T65" fmla="*/ 66 h 128"/>
              <a:gd name="T66" fmla="*/ 25 w 120"/>
              <a:gd name="T67" fmla="*/ 64 h 128"/>
              <a:gd name="T68" fmla="*/ 25 w 120"/>
              <a:gd name="T69" fmla="*/ 59 h 128"/>
              <a:gd name="T70" fmla="*/ 46 w 120"/>
              <a:gd name="T71" fmla="*/ 37 h 128"/>
              <a:gd name="T72" fmla="*/ 52 w 120"/>
              <a:gd name="T73" fmla="*/ 37 h 128"/>
              <a:gd name="T74" fmla="*/ 64 w 120"/>
              <a:gd name="T75" fmla="*/ 49 h 128"/>
              <a:gd name="T76" fmla="*/ 89 w 120"/>
              <a:gd name="T77" fmla="*/ 25 h 128"/>
              <a:gd name="T78" fmla="*/ 95 w 120"/>
              <a:gd name="T79" fmla="*/ 25 h 128"/>
              <a:gd name="T80" fmla="*/ 95 w 120"/>
              <a:gd name="T81" fmla="*/ 3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8">
                <a:moveTo>
                  <a:pt x="112" y="0"/>
                </a:moveTo>
                <a:cubicBezTo>
                  <a:pt x="8" y="0"/>
                  <a:pt x="8" y="0"/>
                  <a:pt x="8" y="0"/>
                </a:cubicBezTo>
                <a:cubicBezTo>
                  <a:pt x="4" y="0"/>
                  <a:pt x="0" y="3"/>
                  <a:pt x="0" y="8"/>
                </a:cubicBezTo>
                <a:cubicBezTo>
                  <a:pt x="0" y="12"/>
                  <a:pt x="4" y="16"/>
                  <a:pt x="8" y="16"/>
                </a:cubicBezTo>
                <a:cubicBezTo>
                  <a:pt x="8" y="80"/>
                  <a:pt x="8" y="80"/>
                  <a:pt x="8" y="80"/>
                </a:cubicBezTo>
                <a:cubicBezTo>
                  <a:pt x="8" y="84"/>
                  <a:pt x="12" y="88"/>
                  <a:pt x="16" y="88"/>
                </a:cubicBezTo>
                <a:cubicBezTo>
                  <a:pt x="56" y="88"/>
                  <a:pt x="56" y="88"/>
                  <a:pt x="56" y="88"/>
                </a:cubicBezTo>
                <a:cubicBezTo>
                  <a:pt x="56" y="100"/>
                  <a:pt x="56" y="100"/>
                  <a:pt x="56" y="100"/>
                </a:cubicBezTo>
                <a:cubicBezTo>
                  <a:pt x="33" y="121"/>
                  <a:pt x="33" y="121"/>
                  <a:pt x="33" y="121"/>
                </a:cubicBezTo>
                <a:cubicBezTo>
                  <a:pt x="32" y="122"/>
                  <a:pt x="32" y="125"/>
                  <a:pt x="33" y="126"/>
                </a:cubicBezTo>
                <a:cubicBezTo>
                  <a:pt x="35" y="128"/>
                  <a:pt x="37" y="128"/>
                  <a:pt x="39" y="127"/>
                </a:cubicBezTo>
                <a:cubicBezTo>
                  <a:pt x="56" y="111"/>
                  <a:pt x="56" y="111"/>
                  <a:pt x="56" y="111"/>
                </a:cubicBezTo>
                <a:cubicBezTo>
                  <a:pt x="56" y="124"/>
                  <a:pt x="56" y="124"/>
                  <a:pt x="56" y="124"/>
                </a:cubicBezTo>
                <a:cubicBezTo>
                  <a:pt x="56" y="126"/>
                  <a:pt x="58" y="128"/>
                  <a:pt x="60" y="128"/>
                </a:cubicBezTo>
                <a:cubicBezTo>
                  <a:pt x="62" y="128"/>
                  <a:pt x="64" y="126"/>
                  <a:pt x="64" y="124"/>
                </a:cubicBezTo>
                <a:cubicBezTo>
                  <a:pt x="64" y="111"/>
                  <a:pt x="64" y="111"/>
                  <a:pt x="64" y="111"/>
                </a:cubicBezTo>
                <a:cubicBezTo>
                  <a:pt x="81" y="127"/>
                  <a:pt x="81" y="127"/>
                  <a:pt x="81" y="127"/>
                </a:cubicBezTo>
                <a:cubicBezTo>
                  <a:pt x="82" y="127"/>
                  <a:pt x="83" y="128"/>
                  <a:pt x="84" y="128"/>
                </a:cubicBezTo>
                <a:cubicBezTo>
                  <a:pt x="85" y="128"/>
                  <a:pt x="86" y="127"/>
                  <a:pt x="87" y="126"/>
                </a:cubicBezTo>
                <a:cubicBezTo>
                  <a:pt x="88" y="125"/>
                  <a:pt x="88" y="122"/>
                  <a:pt x="87" y="121"/>
                </a:cubicBezTo>
                <a:cubicBezTo>
                  <a:pt x="64" y="100"/>
                  <a:pt x="64" y="100"/>
                  <a:pt x="64" y="100"/>
                </a:cubicBezTo>
                <a:cubicBezTo>
                  <a:pt x="64" y="88"/>
                  <a:pt x="64" y="88"/>
                  <a:pt x="64" y="88"/>
                </a:cubicBezTo>
                <a:cubicBezTo>
                  <a:pt x="104" y="88"/>
                  <a:pt x="104" y="88"/>
                  <a:pt x="104" y="88"/>
                </a:cubicBezTo>
                <a:cubicBezTo>
                  <a:pt x="108" y="88"/>
                  <a:pt x="112" y="84"/>
                  <a:pt x="112" y="80"/>
                </a:cubicBezTo>
                <a:cubicBezTo>
                  <a:pt x="112" y="16"/>
                  <a:pt x="112" y="16"/>
                  <a:pt x="112" y="16"/>
                </a:cubicBezTo>
                <a:cubicBezTo>
                  <a:pt x="116" y="16"/>
                  <a:pt x="120" y="12"/>
                  <a:pt x="120" y="8"/>
                </a:cubicBezTo>
                <a:cubicBezTo>
                  <a:pt x="120" y="3"/>
                  <a:pt x="116" y="0"/>
                  <a:pt x="112" y="0"/>
                </a:cubicBezTo>
                <a:close/>
                <a:moveTo>
                  <a:pt x="95" y="30"/>
                </a:moveTo>
                <a:cubicBezTo>
                  <a:pt x="67" y="57"/>
                  <a:pt x="67" y="57"/>
                  <a:pt x="67" y="57"/>
                </a:cubicBezTo>
                <a:cubicBezTo>
                  <a:pt x="65" y="59"/>
                  <a:pt x="63" y="59"/>
                  <a:pt x="61" y="57"/>
                </a:cubicBezTo>
                <a:cubicBezTo>
                  <a:pt x="49" y="46"/>
                  <a:pt x="49" y="46"/>
                  <a:pt x="49" y="46"/>
                </a:cubicBezTo>
                <a:cubicBezTo>
                  <a:pt x="31" y="64"/>
                  <a:pt x="31" y="64"/>
                  <a:pt x="31" y="64"/>
                </a:cubicBezTo>
                <a:cubicBezTo>
                  <a:pt x="30" y="65"/>
                  <a:pt x="29" y="66"/>
                  <a:pt x="28" y="66"/>
                </a:cubicBezTo>
                <a:cubicBezTo>
                  <a:pt x="27" y="66"/>
                  <a:pt x="26" y="65"/>
                  <a:pt x="25" y="64"/>
                </a:cubicBezTo>
                <a:cubicBezTo>
                  <a:pt x="24" y="63"/>
                  <a:pt x="24" y="60"/>
                  <a:pt x="25" y="59"/>
                </a:cubicBezTo>
                <a:cubicBezTo>
                  <a:pt x="46" y="37"/>
                  <a:pt x="46" y="37"/>
                  <a:pt x="46" y="37"/>
                </a:cubicBezTo>
                <a:cubicBezTo>
                  <a:pt x="47" y="36"/>
                  <a:pt x="50" y="36"/>
                  <a:pt x="52" y="37"/>
                </a:cubicBezTo>
                <a:cubicBezTo>
                  <a:pt x="64" y="49"/>
                  <a:pt x="64" y="49"/>
                  <a:pt x="64" y="49"/>
                </a:cubicBezTo>
                <a:cubicBezTo>
                  <a:pt x="89" y="25"/>
                  <a:pt x="89" y="25"/>
                  <a:pt x="89" y="25"/>
                </a:cubicBezTo>
                <a:cubicBezTo>
                  <a:pt x="91" y="23"/>
                  <a:pt x="93" y="23"/>
                  <a:pt x="95" y="25"/>
                </a:cubicBezTo>
                <a:cubicBezTo>
                  <a:pt x="96" y="26"/>
                  <a:pt x="96" y="29"/>
                  <a:pt x="95"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102" name="Freeform 17">
            <a:extLst>
              <a:ext uri="{FF2B5EF4-FFF2-40B4-BE49-F238E27FC236}">
                <a16:creationId xmlns:a16="http://schemas.microsoft.com/office/drawing/2014/main" id="{43C654EB-D4B1-43A8-9F0C-52E081ACBB99}"/>
              </a:ext>
            </a:extLst>
          </p:cNvPr>
          <p:cNvSpPr>
            <a:spLocks noEditPoints="1"/>
          </p:cNvSpPr>
          <p:nvPr/>
        </p:nvSpPr>
        <p:spPr bwMode="auto">
          <a:xfrm>
            <a:off x="4882330" y="3845003"/>
            <a:ext cx="493712" cy="442913"/>
          </a:xfrm>
          <a:custGeom>
            <a:avLst/>
            <a:gdLst>
              <a:gd name="T0" fmla="*/ 88 w 128"/>
              <a:gd name="T1" fmla="*/ 83 h 115"/>
              <a:gd name="T2" fmla="*/ 88 w 128"/>
              <a:gd name="T3" fmla="*/ 59 h 115"/>
              <a:gd name="T4" fmla="*/ 96 w 128"/>
              <a:gd name="T5" fmla="*/ 51 h 115"/>
              <a:gd name="T6" fmla="*/ 120 w 128"/>
              <a:gd name="T7" fmla="*/ 51 h 115"/>
              <a:gd name="T8" fmla="*/ 120 w 128"/>
              <a:gd name="T9" fmla="*/ 35 h 115"/>
              <a:gd name="T10" fmla="*/ 112 w 128"/>
              <a:gd name="T11" fmla="*/ 27 h 115"/>
              <a:gd name="T12" fmla="*/ 103 w 128"/>
              <a:gd name="T13" fmla="*/ 27 h 115"/>
              <a:gd name="T14" fmla="*/ 99 w 128"/>
              <a:gd name="T15" fmla="*/ 4 h 115"/>
              <a:gd name="T16" fmla="*/ 97 w 128"/>
              <a:gd name="T17" fmla="*/ 1 h 115"/>
              <a:gd name="T18" fmla="*/ 94 w 128"/>
              <a:gd name="T19" fmla="*/ 1 h 115"/>
              <a:gd name="T20" fmla="*/ 15 w 128"/>
              <a:gd name="T21" fmla="*/ 15 h 115"/>
              <a:gd name="T22" fmla="*/ 13 w 128"/>
              <a:gd name="T23" fmla="*/ 17 h 115"/>
              <a:gd name="T24" fmla="*/ 12 w 128"/>
              <a:gd name="T25" fmla="*/ 20 h 115"/>
              <a:gd name="T26" fmla="*/ 14 w 128"/>
              <a:gd name="T27" fmla="*/ 27 h 115"/>
              <a:gd name="T28" fmla="*/ 8 w 128"/>
              <a:gd name="T29" fmla="*/ 27 h 115"/>
              <a:gd name="T30" fmla="*/ 0 w 128"/>
              <a:gd name="T31" fmla="*/ 35 h 115"/>
              <a:gd name="T32" fmla="*/ 0 w 128"/>
              <a:gd name="T33" fmla="*/ 107 h 115"/>
              <a:gd name="T34" fmla="*/ 8 w 128"/>
              <a:gd name="T35" fmla="*/ 115 h 115"/>
              <a:gd name="T36" fmla="*/ 112 w 128"/>
              <a:gd name="T37" fmla="*/ 115 h 115"/>
              <a:gd name="T38" fmla="*/ 120 w 128"/>
              <a:gd name="T39" fmla="*/ 107 h 115"/>
              <a:gd name="T40" fmla="*/ 120 w 128"/>
              <a:gd name="T41" fmla="*/ 91 h 115"/>
              <a:gd name="T42" fmla="*/ 96 w 128"/>
              <a:gd name="T43" fmla="*/ 91 h 115"/>
              <a:gd name="T44" fmla="*/ 88 w 128"/>
              <a:gd name="T45" fmla="*/ 83 h 115"/>
              <a:gd name="T46" fmla="*/ 21 w 128"/>
              <a:gd name="T47" fmla="*/ 22 h 115"/>
              <a:gd name="T48" fmla="*/ 92 w 128"/>
              <a:gd name="T49" fmla="*/ 9 h 115"/>
              <a:gd name="T50" fmla="*/ 95 w 128"/>
              <a:gd name="T51" fmla="*/ 27 h 115"/>
              <a:gd name="T52" fmla="*/ 22 w 128"/>
              <a:gd name="T53" fmla="*/ 27 h 115"/>
              <a:gd name="T54" fmla="*/ 21 w 128"/>
              <a:gd name="T55" fmla="*/ 22 h 115"/>
              <a:gd name="T56" fmla="*/ 124 w 128"/>
              <a:gd name="T57" fmla="*/ 59 h 115"/>
              <a:gd name="T58" fmla="*/ 96 w 128"/>
              <a:gd name="T59" fmla="*/ 59 h 115"/>
              <a:gd name="T60" fmla="*/ 96 w 128"/>
              <a:gd name="T61" fmla="*/ 83 h 115"/>
              <a:gd name="T62" fmla="*/ 124 w 128"/>
              <a:gd name="T63" fmla="*/ 83 h 115"/>
              <a:gd name="T64" fmla="*/ 128 w 128"/>
              <a:gd name="T65" fmla="*/ 79 h 115"/>
              <a:gd name="T66" fmla="*/ 128 w 128"/>
              <a:gd name="T67" fmla="*/ 63 h 115"/>
              <a:gd name="T68" fmla="*/ 124 w 128"/>
              <a:gd name="T69" fmla="*/ 59 h 115"/>
              <a:gd name="T70" fmla="*/ 108 w 128"/>
              <a:gd name="T71" fmla="*/ 75 h 115"/>
              <a:gd name="T72" fmla="*/ 104 w 128"/>
              <a:gd name="T73" fmla="*/ 71 h 115"/>
              <a:gd name="T74" fmla="*/ 108 w 128"/>
              <a:gd name="T75" fmla="*/ 67 h 115"/>
              <a:gd name="T76" fmla="*/ 112 w 128"/>
              <a:gd name="T77" fmla="*/ 71 h 115"/>
              <a:gd name="T78" fmla="*/ 108 w 128"/>
              <a:gd name="T79" fmla="*/ 7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15">
                <a:moveTo>
                  <a:pt x="88" y="83"/>
                </a:moveTo>
                <a:cubicBezTo>
                  <a:pt x="88" y="59"/>
                  <a:pt x="88" y="59"/>
                  <a:pt x="88" y="59"/>
                </a:cubicBezTo>
                <a:cubicBezTo>
                  <a:pt x="88" y="55"/>
                  <a:pt x="92" y="51"/>
                  <a:pt x="96" y="51"/>
                </a:cubicBezTo>
                <a:cubicBezTo>
                  <a:pt x="120" y="51"/>
                  <a:pt x="120" y="51"/>
                  <a:pt x="120" y="51"/>
                </a:cubicBezTo>
                <a:cubicBezTo>
                  <a:pt x="120" y="35"/>
                  <a:pt x="120" y="35"/>
                  <a:pt x="120" y="35"/>
                </a:cubicBezTo>
                <a:cubicBezTo>
                  <a:pt x="120" y="31"/>
                  <a:pt x="116" y="27"/>
                  <a:pt x="112" y="27"/>
                </a:cubicBezTo>
                <a:cubicBezTo>
                  <a:pt x="103" y="27"/>
                  <a:pt x="103" y="27"/>
                  <a:pt x="103" y="27"/>
                </a:cubicBezTo>
                <a:cubicBezTo>
                  <a:pt x="99" y="4"/>
                  <a:pt x="99" y="4"/>
                  <a:pt x="99" y="4"/>
                </a:cubicBezTo>
                <a:cubicBezTo>
                  <a:pt x="99" y="3"/>
                  <a:pt x="98" y="2"/>
                  <a:pt x="97" y="1"/>
                </a:cubicBezTo>
                <a:cubicBezTo>
                  <a:pt x="96" y="1"/>
                  <a:pt x="95" y="0"/>
                  <a:pt x="94" y="1"/>
                </a:cubicBezTo>
                <a:cubicBezTo>
                  <a:pt x="15" y="15"/>
                  <a:pt x="15" y="15"/>
                  <a:pt x="15" y="15"/>
                </a:cubicBezTo>
                <a:cubicBezTo>
                  <a:pt x="14" y="15"/>
                  <a:pt x="13" y="16"/>
                  <a:pt x="13" y="17"/>
                </a:cubicBezTo>
                <a:cubicBezTo>
                  <a:pt x="12" y="18"/>
                  <a:pt x="12" y="19"/>
                  <a:pt x="12" y="20"/>
                </a:cubicBezTo>
                <a:cubicBezTo>
                  <a:pt x="14" y="27"/>
                  <a:pt x="14" y="27"/>
                  <a:pt x="14" y="27"/>
                </a:cubicBezTo>
                <a:cubicBezTo>
                  <a:pt x="8" y="27"/>
                  <a:pt x="8" y="27"/>
                  <a:pt x="8" y="27"/>
                </a:cubicBezTo>
                <a:cubicBezTo>
                  <a:pt x="4" y="27"/>
                  <a:pt x="0" y="31"/>
                  <a:pt x="0" y="35"/>
                </a:cubicBezTo>
                <a:cubicBezTo>
                  <a:pt x="0" y="107"/>
                  <a:pt x="0" y="107"/>
                  <a:pt x="0" y="107"/>
                </a:cubicBezTo>
                <a:cubicBezTo>
                  <a:pt x="0" y="111"/>
                  <a:pt x="4" y="115"/>
                  <a:pt x="8" y="115"/>
                </a:cubicBezTo>
                <a:cubicBezTo>
                  <a:pt x="112" y="115"/>
                  <a:pt x="112" y="115"/>
                  <a:pt x="112" y="115"/>
                </a:cubicBezTo>
                <a:cubicBezTo>
                  <a:pt x="116" y="115"/>
                  <a:pt x="120" y="111"/>
                  <a:pt x="120" y="107"/>
                </a:cubicBezTo>
                <a:cubicBezTo>
                  <a:pt x="120" y="91"/>
                  <a:pt x="120" y="91"/>
                  <a:pt x="120" y="91"/>
                </a:cubicBezTo>
                <a:cubicBezTo>
                  <a:pt x="96" y="91"/>
                  <a:pt x="96" y="91"/>
                  <a:pt x="96" y="91"/>
                </a:cubicBezTo>
                <a:cubicBezTo>
                  <a:pt x="92" y="91"/>
                  <a:pt x="88" y="87"/>
                  <a:pt x="88" y="83"/>
                </a:cubicBezTo>
                <a:close/>
                <a:moveTo>
                  <a:pt x="21" y="22"/>
                </a:moveTo>
                <a:cubicBezTo>
                  <a:pt x="92" y="9"/>
                  <a:pt x="92" y="9"/>
                  <a:pt x="92" y="9"/>
                </a:cubicBezTo>
                <a:cubicBezTo>
                  <a:pt x="95" y="27"/>
                  <a:pt x="95" y="27"/>
                  <a:pt x="95" y="27"/>
                </a:cubicBezTo>
                <a:cubicBezTo>
                  <a:pt x="22" y="27"/>
                  <a:pt x="22" y="27"/>
                  <a:pt x="22" y="27"/>
                </a:cubicBezTo>
                <a:lnTo>
                  <a:pt x="21" y="22"/>
                </a:lnTo>
                <a:close/>
                <a:moveTo>
                  <a:pt x="124" y="59"/>
                </a:moveTo>
                <a:cubicBezTo>
                  <a:pt x="96" y="59"/>
                  <a:pt x="96" y="59"/>
                  <a:pt x="96" y="59"/>
                </a:cubicBezTo>
                <a:cubicBezTo>
                  <a:pt x="96" y="83"/>
                  <a:pt x="96" y="83"/>
                  <a:pt x="96" y="83"/>
                </a:cubicBezTo>
                <a:cubicBezTo>
                  <a:pt x="124" y="83"/>
                  <a:pt x="124" y="83"/>
                  <a:pt x="124" y="83"/>
                </a:cubicBezTo>
                <a:cubicBezTo>
                  <a:pt x="126" y="83"/>
                  <a:pt x="128" y="81"/>
                  <a:pt x="128" y="79"/>
                </a:cubicBezTo>
                <a:cubicBezTo>
                  <a:pt x="128" y="63"/>
                  <a:pt x="128" y="63"/>
                  <a:pt x="128" y="63"/>
                </a:cubicBezTo>
                <a:cubicBezTo>
                  <a:pt x="128" y="61"/>
                  <a:pt x="126" y="59"/>
                  <a:pt x="124" y="59"/>
                </a:cubicBezTo>
                <a:close/>
                <a:moveTo>
                  <a:pt x="108" y="75"/>
                </a:moveTo>
                <a:cubicBezTo>
                  <a:pt x="106" y="75"/>
                  <a:pt x="104" y="73"/>
                  <a:pt x="104" y="71"/>
                </a:cubicBezTo>
                <a:cubicBezTo>
                  <a:pt x="104" y="69"/>
                  <a:pt x="106" y="67"/>
                  <a:pt x="108" y="67"/>
                </a:cubicBezTo>
                <a:cubicBezTo>
                  <a:pt x="110" y="67"/>
                  <a:pt x="112" y="69"/>
                  <a:pt x="112" y="71"/>
                </a:cubicBezTo>
                <a:cubicBezTo>
                  <a:pt x="112" y="73"/>
                  <a:pt x="110" y="75"/>
                  <a:pt x="108"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Tree>
    <p:extLst>
      <p:ext uri="{BB962C8B-B14F-4D97-AF65-F5344CB8AC3E}">
        <p14:creationId xmlns:p14="http://schemas.microsoft.com/office/powerpoint/2010/main" val="328676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A3CCF-6AC3-4576-87C6-85114B10004B}"/>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UNITED KINGDOM</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creates sales uplifts for brands even at low investment levels</a:t>
            </a:r>
          </a:p>
        </p:txBody>
      </p:sp>
      <p:sp>
        <p:nvSpPr>
          <p:cNvPr id="7" name="Text Placeholder 2">
            <a:extLst>
              <a:ext uri="{FF2B5EF4-FFF2-40B4-BE49-F238E27FC236}">
                <a16:creationId xmlns:a16="http://schemas.microsoft.com/office/drawing/2014/main" id="{5094CF04-AB26-4BEE-A915-5E9930F75470}"/>
              </a:ext>
            </a:extLst>
          </p:cNvPr>
          <p:cNvSpPr txBox="1">
            <a:spLocks/>
          </p:cNvSpPr>
          <p:nvPr/>
        </p:nvSpPr>
        <p:spPr>
          <a:xfrm>
            <a:off x="9480884" y="1756610"/>
            <a:ext cx="2377742" cy="434732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b="1" dirty="0">
                <a:solidFill>
                  <a:schemeClr val="accent1"/>
                </a:solidFill>
              </a:rPr>
              <a:t>Smaller brands see the biggest uplifts in sales </a:t>
            </a:r>
            <a:r>
              <a:rPr lang="en-GB" sz="1400" dirty="0"/>
              <a:t>when using TV campaigns</a:t>
            </a:r>
          </a:p>
          <a:p>
            <a:pPr marL="0" indent="0">
              <a:spcAft>
                <a:spcPts val="1800"/>
              </a:spcAft>
              <a:buNone/>
            </a:pPr>
            <a:r>
              <a:rPr lang="en-GB" sz="1400" dirty="0">
                <a:solidFill>
                  <a:schemeClr val="tx1">
                    <a:lumMod val="25000"/>
                    <a:lumOff val="75000"/>
                  </a:schemeClr>
                </a:solidFill>
              </a:rPr>
              <a:t>-----------------------------------------</a:t>
            </a:r>
          </a:p>
          <a:p>
            <a:pPr marL="0" indent="0">
              <a:buNone/>
            </a:pPr>
            <a:r>
              <a:rPr lang="en-GB" sz="1400" b="1" dirty="0">
                <a:solidFill>
                  <a:schemeClr val="accent1"/>
                </a:solidFill>
              </a:rPr>
              <a:t>TV has a stronger proportional effect for smaller brands</a:t>
            </a:r>
            <a:r>
              <a:rPr lang="en-GB" sz="1400" dirty="0">
                <a:solidFill>
                  <a:schemeClr val="accent1"/>
                </a:solidFill>
              </a:rPr>
              <a:t> </a:t>
            </a:r>
            <a:r>
              <a:rPr lang="en-GB" sz="1400" dirty="0"/>
              <a:t>– showing the power of TV to help build the brand. This is because small brands are working from a lower base and TV gets advertisers seen, heard and talked about quickly</a:t>
            </a:r>
          </a:p>
        </p:txBody>
      </p:sp>
      <p:graphicFrame>
        <p:nvGraphicFramePr>
          <p:cNvPr id="13" name="Content Placeholder 5">
            <a:extLst>
              <a:ext uri="{FF2B5EF4-FFF2-40B4-BE49-F238E27FC236}">
                <a16:creationId xmlns:a16="http://schemas.microsoft.com/office/drawing/2014/main" id="{4940C1E9-4E43-465E-91EE-20B6C8CB16F9}"/>
              </a:ext>
            </a:extLst>
          </p:cNvPr>
          <p:cNvGraphicFramePr>
            <a:graphicFrameLocks/>
          </p:cNvGraphicFramePr>
          <p:nvPr>
            <p:extLst>
              <p:ext uri="{D42A27DB-BD31-4B8C-83A1-F6EECF244321}">
                <p14:modId xmlns:p14="http://schemas.microsoft.com/office/powerpoint/2010/main" val="462431657"/>
              </p:ext>
            </p:extLst>
          </p:nvPr>
        </p:nvGraphicFramePr>
        <p:xfrm>
          <a:off x="342899" y="1871329"/>
          <a:ext cx="8577817" cy="4072271"/>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As seen on TV, Thinkbox/Data2Decisions, 2019</a:t>
            </a:r>
            <a:endParaRPr lang="en-US" sz="1000" i="1" dirty="0">
              <a:solidFill>
                <a:schemeClr val="tx1">
                  <a:lumMod val="50000"/>
                  <a:lumOff val="50000"/>
                </a:schemeClr>
              </a:solidFill>
              <a:cs typeface="Arial" panose="020B0604020202020204" pitchFamily="34" charset="0"/>
            </a:endParaRPr>
          </a:p>
        </p:txBody>
      </p:sp>
      <p:pic>
        <p:nvPicPr>
          <p:cNvPr id="8" name="Picture 7">
            <a:extLst>
              <a:ext uri="{FF2B5EF4-FFF2-40B4-BE49-F238E27FC236}">
                <a16:creationId xmlns:a16="http://schemas.microsoft.com/office/drawing/2014/main" id="{79348186-47DF-4B1D-B9A5-D702814EB1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30659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performs better than any pure ‘demand-generating’ channel </a:t>
            </a:r>
            <a:r>
              <a:rPr lang="en-GB" sz="2800" b="0" dirty="0"/>
              <a:t>(both in short- and long-term)</a:t>
            </a:r>
            <a:endParaRPr lang="en-BE" b="0" dirty="0"/>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solidFill>
                  <a:schemeClr val="tx1"/>
                </a:solidFill>
              </a:rPr>
              <a:t>Demand Generation</a:t>
            </a:r>
          </a:p>
          <a:p>
            <a:pPr marL="0" indent="0">
              <a:buNone/>
            </a:pPr>
            <a:r>
              <a:rPr lang="en-GB" sz="1050" b="1" dirty="0"/>
              <a:t>Year of publication</a:t>
            </a:r>
            <a:r>
              <a:rPr lang="en-BE" sz="1050" b="1" dirty="0"/>
              <a:t>: </a:t>
            </a:r>
            <a:r>
              <a:rPr lang="en-GB" sz="1050" b="1" dirty="0"/>
              <a:t>2019</a:t>
            </a:r>
            <a:endParaRPr lang="en-GB" sz="1050" dirty="0"/>
          </a:p>
          <a:p>
            <a:pPr marL="0" indent="0">
              <a:buNone/>
            </a:pPr>
            <a:r>
              <a:rPr lang="en-GB" sz="1050" b="1" dirty="0"/>
              <a:t>Commissioned by: </a:t>
            </a:r>
            <a:r>
              <a:rPr lang="en-GB" sz="1050" dirty="0"/>
              <a:t>Thinkbox</a:t>
            </a:r>
          </a:p>
          <a:p>
            <a:pPr marL="0" indent="0">
              <a:buNone/>
            </a:pPr>
            <a:r>
              <a:rPr lang="en-GB" sz="1050" b="1" dirty="0"/>
              <a:t>Contractors</a:t>
            </a:r>
            <a:r>
              <a:rPr lang="en-BE" sz="1050" b="1" dirty="0"/>
              <a:t>: </a:t>
            </a:r>
            <a:br>
              <a:rPr lang="en-GB" sz="1050" b="1" dirty="0"/>
            </a:br>
            <a:r>
              <a:rPr lang="en-GB" sz="1050" dirty="0"/>
              <a:t>Mediacom, Wavemaker, Gain Theory</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4144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36" name="Text Placeholder 2">
            <a:extLst>
              <a:ext uri="{FF2B5EF4-FFF2-40B4-BE49-F238E27FC236}">
                <a16:creationId xmlns:a16="http://schemas.microsoft.com/office/drawing/2014/main" id="{936A5D0D-9001-4E4F-B939-FE5DE484123C}"/>
              </a:ext>
            </a:extLst>
          </p:cNvPr>
          <p:cNvSpPr txBox="1">
            <a:spLocks/>
          </p:cNvSpPr>
          <p:nvPr/>
        </p:nvSpPr>
        <p:spPr>
          <a:xfrm>
            <a:off x="540001"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58% of advertising’s profit return is overlooked when ignoring the long term</a:t>
            </a:r>
          </a:p>
        </p:txBody>
      </p:sp>
      <p:sp>
        <p:nvSpPr>
          <p:cNvPr id="37" name="Text Placeholder 2">
            <a:extLst>
              <a:ext uri="{FF2B5EF4-FFF2-40B4-BE49-F238E27FC236}">
                <a16:creationId xmlns:a16="http://schemas.microsoft.com/office/drawing/2014/main" id="{D8AB4E24-7841-4AAB-B774-7468D7029049}"/>
              </a:ext>
            </a:extLst>
          </p:cNvPr>
          <p:cNvSpPr txBox="1">
            <a:spLocks/>
          </p:cNvSpPr>
          <p:nvPr/>
        </p:nvSpPr>
        <p:spPr>
          <a:xfrm>
            <a:off x="3285980"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Some forms of advertising are riskier than others</a:t>
            </a:r>
          </a:p>
        </p:txBody>
      </p:sp>
      <p:sp>
        <p:nvSpPr>
          <p:cNvPr id="38" name="Text Placeholder 2">
            <a:extLst>
              <a:ext uri="{FF2B5EF4-FFF2-40B4-BE49-F238E27FC236}">
                <a16:creationId xmlns:a16="http://schemas.microsoft.com/office/drawing/2014/main" id="{4794C507-EC6C-441B-8A09-14794633604A}"/>
              </a:ext>
            </a:extLst>
          </p:cNvPr>
          <p:cNvSpPr txBox="1">
            <a:spLocks/>
          </p:cNvSpPr>
          <p:nvPr/>
        </p:nvSpPr>
        <p:spPr>
          <a:xfrm>
            <a:off x="6031959" y="271998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Most advertising channels boost the efficiency of others, but the scale and consistency of the effect differs significantly</a:t>
            </a:r>
          </a:p>
        </p:txBody>
      </p:sp>
      <p:sp>
        <p:nvSpPr>
          <p:cNvPr id="39" name="Text Placeholder 2">
            <a:extLst>
              <a:ext uri="{FF2B5EF4-FFF2-40B4-BE49-F238E27FC236}">
                <a16:creationId xmlns:a16="http://schemas.microsoft.com/office/drawing/2014/main" id="{D182C641-68ED-4325-8A2C-339FF322192D}"/>
              </a:ext>
            </a:extLst>
          </p:cNvPr>
          <p:cNvSpPr txBox="1">
            <a:spLocks/>
          </p:cNvSpPr>
          <p:nvPr/>
        </p:nvSpPr>
        <p:spPr>
          <a:xfrm>
            <a:off x="540001"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Marketing budgets tend to be used to do two things: </a:t>
            </a:r>
            <a:r>
              <a:rPr lang="en-GB" sz="1200" b="1" dirty="0"/>
              <a:t>demand generation</a:t>
            </a:r>
            <a:r>
              <a:rPr lang="en-GB" sz="1200" dirty="0"/>
              <a:t> and</a:t>
            </a:r>
            <a:br>
              <a:rPr lang="en-GB" sz="1200" dirty="0"/>
            </a:br>
            <a:r>
              <a:rPr lang="en-GB" sz="1200" b="1" dirty="0"/>
              <a:t>demand fulfilment</a:t>
            </a:r>
          </a:p>
        </p:txBody>
      </p:sp>
      <p:sp>
        <p:nvSpPr>
          <p:cNvPr id="40" name="Text Placeholder 2">
            <a:extLst>
              <a:ext uri="{FF2B5EF4-FFF2-40B4-BE49-F238E27FC236}">
                <a16:creationId xmlns:a16="http://schemas.microsoft.com/office/drawing/2014/main" id="{6B44B382-63CC-4019-9399-285352700861}"/>
              </a:ext>
            </a:extLst>
          </p:cNvPr>
          <p:cNvSpPr txBox="1">
            <a:spLocks/>
          </p:cNvSpPr>
          <p:nvPr/>
        </p:nvSpPr>
        <p:spPr>
          <a:xfrm>
            <a:off x="3285980" y="4344819"/>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Within the first fortnight of a campaign, </a:t>
            </a:r>
            <a:br>
              <a:rPr lang="en-GB" sz="1200" dirty="0"/>
            </a:br>
            <a:r>
              <a:rPr lang="en-GB" sz="1200" b="1" dirty="0">
                <a:solidFill>
                  <a:schemeClr val="accent1"/>
                </a:solidFill>
              </a:rPr>
              <a:t>TV delivered on average 23%</a:t>
            </a:r>
            <a:br>
              <a:rPr lang="en-GB" sz="1200" b="1" dirty="0">
                <a:solidFill>
                  <a:schemeClr val="accent1"/>
                </a:solidFill>
              </a:rPr>
            </a:br>
            <a:r>
              <a:rPr lang="en-GB" sz="1200" b="1" dirty="0">
                <a:solidFill>
                  <a:schemeClr val="accent1"/>
                </a:solidFill>
              </a:rPr>
              <a:t>of media driven sales</a:t>
            </a:r>
          </a:p>
        </p:txBody>
      </p:sp>
      <p:sp>
        <p:nvSpPr>
          <p:cNvPr id="41" name="Text Placeholder 2">
            <a:extLst>
              <a:ext uri="{FF2B5EF4-FFF2-40B4-BE49-F238E27FC236}">
                <a16:creationId xmlns:a16="http://schemas.microsoft.com/office/drawing/2014/main" id="{CB00ECF2-6662-4CFB-A3B2-FAB7FC369520}"/>
              </a:ext>
            </a:extLst>
          </p:cNvPr>
          <p:cNvSpPr txBox="1">
            <a:spLocks/>
          </p:cNvSpPr>
          <p:nvPr/>
        </p:nvSpPr>
        <p:spPr>
          <a:xfrm>
            <a:off x="6031959" y="4344820"/>
            <a:ext cx="2520000" cy="141802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dirty="0"/>
              <a:t>We need to</a:t>
            </a:r>
            <a:br>
              <a:rPr lang="en-GB" sz="1200" dirty="0"/>
            </a:br>
            <a:r>
              <a:rPr lang="en-GB" sz="1200" b="1" dirty="0">
                <a:solidFill>
                  <a:schemeClr val="accent1"/>
                </a:solidFill>
              </a:rPr>
              <a:t>put measurement right!</a:t>
            </a:r>
          </a:p>
        </p:txBody>
      </p:sp>
      <p:pic>
        <p:nvPicPr>
          <p:cNvPr id="18" name="Picture 17">
            <a:extLst>
              <a:ext uri="{FF2B5EF4-FFF2-40B4-BE49-F238E27FC236}">
                <a16:creationId xmlns:a16="http://schemas.microsoft.com/office/drawing/2014/main" id="{CAE20259-239B-4694-822D-70372115D3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9" name="Group 18">
            <a:extLst>
              <a:ext uri="{FF2B5EF4-FFF2-40B4-BE49-F238E27FC236}">
                <a16:creationId xmlns:a16="http://schemas.microsoft.com/office/drawing/2014/main" id="{2882818F-7095-4849-97B8-C6ED38E3EC62}"/>
              </a:ext>
            </a:extLst>
          </p:cNvPr>
          <p:cNvGrpSpPr/>
          <p:nvPr/>
        </p:nvGrpSpPr>
        <p:grpSpPr>
          <a:xfrm>
            <a:off x="0" y="1821891"/>
            <a:ext cx="3784699" cy="540000"/>
            <a:chOff x="0" y="1821891"/>
            <a:chExt cx="3784699" cy="540000"/>
          </a:xfrm>
        </p:grpSpPr>
        <p:grpSp>
          <p:nvGrpSpPr>
            <p:cNvPr id="21" name="Group 20">
              <a:extLst>
                <a:ext uri="{FF2B5EF4-FFF2-40B4-BE49-F238E27FC236}">
                  <a16:creationId xmlns:a16="http://schemas.microsoft.com/office/drawing/2014/main" id="{25D5DB04-DB99-4ABA-B2F2-9F3E52397CCE}"/>
                </a:ext>
              </a:extLst>
            </p:cNvPr>
            <p:cNvGrpSpPr/>
            <p:nvPr/>
          </p:nvGrpSpPr>
          <p:grpSpPr>
            <a:xfrm>
              <a:off x="0" y="1821891"/>
              <a:ext cx="3784699" cy="540000"/>
              <a:chOff x="-1" y="1251283"/>
              <a:chExt cx="3784699" cy="540000"/>
            </a:xfrm>
          </p:grpSpPr>
          <p:sp>
            <p:nvSpPr>
              <p:cNvPr id="23" name="Text Placeholder 2">
                <a:extLst>
                  <a:ext uri="{FF2B5EF4-FFF2-40B4-BE49-F238E27FC236}">
                    <a16:creationId xmlns:a16="http://schemas.microsoft.com/office/drawing/2014/main" id="{1E0F84A7-DF60-4F26-874D-78D5878D48CF}"/>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4" name="Rectangle 23">
                <a:extLst>
                  <a:ext uri="{FF2B5EF4-FFF2-40B4-BE49-F238E27FC236}">
                    <a16:creationId xmlns:a16="http://schemas.microsoft.com/office/drawing/2014/main" id="{6BE1D3B1-F8C8-4840-B9FA-BD206B82FF18}"/>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2" name="Freeform 5">
              <a:extLst>
                <a:ext uri="{FF2B5EF4-FFF2-40B4-BE49-F238E27FC236}">
                  <a16:creationId xmlns:a16="http://schemas.microsoft.com/office/drawing/2014/main" id="{484503CC-6E05-46FD-A6FB-E5508BB24EEF}"/>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3418415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A3CCF-6AC3-4576-87C6-85114B10004B}"/>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UNITED KINGDOM</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TV’s short- and long-term effect mean</a:t>
            </a:r>
            <a:r>
              <a:rPr lang="en-BE" dirty="0"/>
              <a:t>s</a:t>
            </a:r>
            <a:br>
              <a:rPr lang="en-BE" dirty="0"/>
            </a:br>
            <a:r>
              <a:rPr lang="en-GB" dirty="0"/>
              <a:t>it generates the best volume overall</a:t>
            </a:r>
            <a:endParaRPr lang="en-BE" b="0" dirty="0"/>
          </a:p>
        </p:txBody>
      </p:sp>
      <p:sp>
        <p:nvSpPr>
          <p:cNvPr id="7" name="Text Placeholder 2">
            <a:extLst>
              <a:ext uri="{FF2B5EF4-FFF2-40B4-BE49-F238E27FC236}">
                <a16:creationId xmlns:a16="http://schemas.microsoft.com/office/drawing/2014/main" id="{5094CF04-AB26-4BEE-A915-5E9930F75470}"/>
              </a:ext>
            </a:extLst>
          </p:cNvPr>
          <p:cNvSpPr txBox="1">
            <a:spLocks/>
          </p:cNvSpPr>
          <p:nvPr/>
        </p:nvSpPr>
        <p:spPr>
          <a:xfrm>
            <a:off x="9480884" y="1756610"/>
            <a:ext cx="2377742" cy="434732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dirty="0"/>
              <a:t>Different media drive sales impact over different timescales. </a:t>
            </a:r>
          </a:p>
          <a:p>
            <a:pPr marL="0" indent="0">
              <a:spcAft>
                <a:spcPts val="1200"/>
              </a:spcAft>
              <a:buNone/>
            </a:pPr>
            <a:r>
              <a:rPr lang="en-GB" sz="1400" dirty="0">
                <a:solidFill>
                  <a:schemeClr val="tx1">
                    <a:lumMod val="25000"/>
                    <a:lumOff val="75000"/>
                  </a:schemeClr>
                </a:solidFill>
              </a:rPr>
              <a:t>--------------------------------------</a:t>
            </a:r>
          </a:p>
          <a:p>
            <a:pPr marL="0" indent="0">
              <a:spcAft>
                <a:spcPts val="1200"/>
              </a:spcAft>
              <a:buNone/>
            </a:pPr>
            <a:r>
              <a:rPr lang="en-GB" sz="1400" b="1" dirty="0">
                <a:solidFill>
                  <a:schemeClr val="accent1"/>
                </a:solidFill>
              </a:rPr>
              <a:t>TV makes the most significant impact on media-driven sales, </a:t>
            </a:r>
            <a:r>
              <a:rPr lang="en-GB" sz="1400" dirty="0"/>
              <a:t>delivering in the first weeks of a campaign but  also in the following two years after investment.</a:t>
            </a:r>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Demand generator, Thinkbox/Mediacom,/Wavemaker/Gain Theory, 2019</a:t>
            </a:r>
          </a:p>
        </p:txBody>
      </p:sp>
      <p:graphicFrame>
        <p:nvGraphicFramePr>
          <p:cNvPr id="8" name="Chart 7">
            <a:extLst>
              <a:ext uri="{FF2B5EF4-FFF2-40B4-BE49-F238E27FC236}">
                <a16:creationId xmlns:a16="http://schemas.microsoft.com/office/drawing/2014/main" id="{AEBC159A-1DAE-45A2-9C84-990D73BAFD86}"/>
              </a:ext>
            </a:extLst>
          </p:cNvPr>
          <p:cNvGraphicFramePr>
            <a:graphicFrameLocks/>
          </p:cNvGraphicFramePr>
          <p:nvPr>
            <p:extLst>
              <p:ext uri="{D42A27DB-BD31-4B8C-83A1-F6EECF244321}">
                <p14:modId xmlns:p14="http://schemas.microsoft.com/office/powerpoint/2010/main" val="3516701020"/>
              </p:ext>
            </p:extLst>
          </p:nvPr>
        </p:nvGraphicFramePr>
        <p:xfrm>
          <a:off x="342899" y="2009552"/>
          <a:ext cx="8466175" cy="3939363"/>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2E6CFD12-51D2-442B-AAA8-EBA501F4F4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966752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advertising delivers the highest profit at the greatest efficiency, and </a:t>
            </a:r>
            <a:r>
              <a:rPr lang="en-BE" dirty="0"/>
              <a:t>with</a:t>
            </a:r>
            <a:r>
              <a:rPr lang="en-GB" dirty="0"/>
              <a:t> the least risk</a:t>
            </a:r>
            <a:endParaRPr lang="en-BE" b="0" dirty="0"/>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56854" y="2709800"/>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Advertising is a powerful </a:t>
            </a:r>
            <a:br>
              <a:rPr lang="en-GB" sz="1400" dirty="0"/>
            </a:br>
            <a:r>
              <a:rPr lang="en-GB" sz="1400" dirty="0"/>
              <a:t>business investment</a:t>
            </a:r>
          </a:p>
        </p:txBody>
      </p:sp>
      <p:sp>
        <p:nvSpPr>
          <p:cNvPr id="18" name="ZoneTexte 25">
            <a:extLst>
              <a:ext uri="{FF2B5EF4-FFF2-40B4-BE49-F238E27FC236}">
                <a16:creationId xmlns:a16="http://schemas.microsoft.com/office/drawing/2014/main" id="{F0822EB6-1D30-48BD-97B7-75E9287C3B89}"/>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Kantar, 2020</a:t>
            </a:r>
            <a:endParaRPr lang="en-US" sz="1000" i="1" dirty="0">
              <a:solidFill>
                <a:schemeClr val="tx1">
                  <a:lumMod val="50000"/>
                  <a:lumOff val="50000"/>
                </a:schemeClr>
              </a:solidFill>
              <a:cs typeface="Arial" panose="020B0604020202020204" pitchFamily="34" charset="0"/>
            </a:endParaRPr>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a:t>
            </a:r>
            <a:r>
              <a:rPr lang="en-GB" sz="1050" dirty="0"/>
              <a:t> </a:t>
            </a:r>
            <a:r>
              <a:rPr lang="en-GB" sz="1050" dirty="0">
                <a:solidFill>
                  <a:schemeClr val="tx1"/>
                </a:solidFill>
              </a:rPr>
              <a:t>Profitability: the business case for advertising</a:t>
            </a:r>
          </a:p>
          <a:p>
            <a:pPr marL="0" indent="0">
              <a:buNone/>
            </a:pPr>
            <a:r>
              <a:rPr lang="en-GB" sz="1050" b="1" dirty="0"/>
              <a:t>Year of publication</a:t>
            </a:r>
            <a:r>
              <a:rPr lang="en-BE" sz="1050" b="1" dirty="0"/>
              <a:t>: </a:t>
            </a:r>
            <a:r>
              <a:rPr lang="en-GB" sz="1050" dirty="0"/>
              <a:t>2018</a:t>
            </a:r>
          </a:p>
          <a:p>
            <a:pPr marL="0" indent="0">
              <a:buNone/>
            </a:pPr>
            <a:r>
              <a:rPr lang="en-GB" sz="1050" b="1" dirty="0"/>
              <a:t>Commissioned by: </a:t>
            </a:r>
            <a:r>
              <a:rPr lang="en-GB" sz="1050" dirty="0"/>
              <a:t>Thin</a:t>
            </a:r>
            <a:r>
              <a:rPr lang="en-BE" sz="1050" dirty="0"/>
              <a:t>k</a:t>
            </a:r>
            <a:r>
              <a:rPr lang="en-GB" sz="1050" dirty="0"/>
              <a:t>box</a:t>
            </a:r>
          </a:p>
          <a:p>
            <a:pPr marL="0" indent="0">
              <a:buNone/>
            </a:pPr>
            <a:r>
              <a:rPr lang="en-GB" sz="1050" b="1" dirty="0"/>
              <a:t>Contractor</a:t>
            </a:r>
            <a:r>
              <a:rPr lang="en-BE" sz="1050" b="1" dirty="0"/>
              <a:t>: </a:t>
            </a:r>
            <a:r>
              <a:rPr lang="en-GB" sz="1050" dirty="0" err="1"/>
              <a:t>Ebiquity</a:t>
            </a:r>
            <a:r>
              <a:rPr lang="en-GB" sz="1050" dirty="0"/>
              <a:t>, Gain Theory</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21" name="Text Placeholder 2">
            <a:extLst>
              <a:ext uri="{FF2B5EF4-FFF2-40B4-BE49-F238E27FC236}">
                <a16:creationId xmlns:a16="http://schemas.microsoft.com/office/drawing/2014/main" id="{AFDC559F-CA51-4D25-9AD6-9E3648825BBB}"/>
              </a:ext>
            </a:extLst>
          </p:cNvPr>
          <p:cNvSpPr txBox="1">
            <a:spLocks/>
          </p:cNvSpPr>
          <p:nvPr/>
        </p:nvSpPr>
        <p:spPr>
          <a:xfrm>
            <a:off x="556854" y="3510786"/>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Advertising profit isn’t just about ROI but volume and scalability</a:t>
            </a:r>
          </a:p>
        </p:txBody>
      </p:sp>
      <p:sp>
        <p:nvSpPr>
          <p:cNvPr id="22" name="Text Placeholder 2">
            <a:extLst>
              <a:ext uri="{FF2B5EF4-FFF2-40B4-BE49-F238E27FC236}">
                <a16:creationId xmlns:a16="http://schemas.microsoft.com/office/drawing/2014/main" id="{7576735B-5513-46E0-9FA3-C28CA6CD6BFA}"/>
              </a:ext>
            </a:extLst>
          </p:cNvPr>
          <p:cNvSpPr txBox="1">
            <a:spLocks/>
          </p:cNvSpPr>
          <p:nvPr/>
        </p:nvSpPr>
        <p:spPr>
          <a:xfrm>
            <a:off x="556854" y="4311772"/>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Advertising-generated profit varies by category</a:t>
            </a:r>
          </a:p>
        </p:txBody>
      </p:sp>
      <p:sp>
        <p:nvSpPr>
          <p:cNvPr id="23" name="Text Placeholder 2">
            <a:extLst>
              <a:ext uri="{FF2B5EF4-FFF2-40B4-BE49-F238E27FC236}">
                <a16:creationId xmlns:a16="http://schemas.microsoft.com/office/drawing/2014/main" id="{129C2A65-54D3-45FF-80CF-4C75AA72868B}"/>
              </a:ext>
            </a:extLst>
          </p:cNvPr>
          <p:cNvSpPr txBox="1">
            <a:spLocks/>
          </p:cNvSpPr>
          <p:nvPr/>
        </p:nvSpPr>
        <p:spPr>
          <a:xfrm>
            <a:off x="556854" y="5112759"/>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Advertising can be risk assessed</a:t>
            </a:r>
          </a:p>
        </p:txBody>
      </p:sp>
      <p:sp>
        <p:nvSpPr>
          <p:cNvPr id="24" name="Text Placeholder 2">
            <a:extLst>
              <a:ext uri="{FF2B5EF4-FFF2-40B4-BE49-F238E27FC236}">
                <a16:creationId xmlns:a16="http://schemas.microsoft.com/office/drawing/2014/main" id="{A9992D92-49BC-4EF9-B2C0-DA890D500C6F}"/>
              </a:ext>
            </a:extLst>
          </p:cNvPr>
          <p:cNvSpPr txBox="1">
            <a:spLocks/>
          </p:cNvSpPr>
          <p:nvPr/>
        </p:nvSpPr>
        <p:spPr>
          <a:xfrm>
            <a:off x="4685830" y="2709800"/>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It’s time to reassess the return that advertising can generate</a:t>
            </a:r>
          </a:p>
        </p:txBody>
      </p:sp>
      <p:sp>
        <p:nvSpPr>
          <p:cNvPr id="25" name="Text Placeholder 2">
            <a:extLst>
              <a:ext uri="{FF2B5EF4-FFF2-40B4-BE49-F238E27FC236}">
                <a16:creationId xmlns:a16="http://schemas.microsoft.com/office/drawing/2014/main" id="{7A3AE367-3DFE-4680-B063-9DA69B35EB4B}"/>
              </a:ext>
            </a:extLst>
          </p:cNvPr>
          <p:cNvSpPr txBox="1">
            <a:spLocks/>
          </p:cNvSpPr>
          <p:nvPr/>
        </p:nvSpPr>
        <p:spPr>
          <a:xfrm>
            <a:off x="4685830" y="3510786"/>
            <a:ext cx="3898188" cy="586293"/>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TV delivers scale of return</a:t>
            </a:r>
          </a:p>
        </p:txBody>
      </p:sp>
      <p:sp>
        <p:nvSpPr>
          <p:cNvPr id="26" name="Text Placeholder 2">
            <a:extLst>
              <a:ext uri="{FF2B5EF4-FFF2-40B4-BE49-F238E27FC236}">
                <a16:creationId xmlns:a16="http://schemas.microsoft.com/office/drawing/2014/main" id="{3744FE94-8002-4F36-A11A-B29F33B4D9C1}"/>
              </a:ext>
            </a:extLst>
          </p:cNvPr>
          <p:cNvSpPr txBox="1">
            <a:spLocks/>
          </p:cNvSpPr>
          <p:nvPr/>
        </p:nvSpPr>
        <p:spPr>
          <a:xfrm>
            <a:off x="4685830" y="4311772"/>
            <a:ext cx="3898188" cy="940712"/>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TV delivers 71% of total profit generated by advertising, at the greatest efficiency, and for the least risk</a:t>
            </a:r>
          </a:p>
        </p:txBody>
      </p:sp>
      <p:pic>
        <p:nvPicPr>
          <p:cNvPr id="29" name="Picture 28">
            <a:extLst>
              <a:ext uri="{FF2B5EF4-FFF2-40B4-BE49-F238E27FC236}">
                <a16:creationId xmlns:a16="http://schemas.microsoft.com/office/drawing/2014/main" id="{F7080C9E-9D04-4955-8494-E2F009C4F7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30" name="Group 29">
            <a:extLst>
              <a:ext uri="{FF2B5EF4-FFF2-40B4-BE49-F238E27FC236}">
                <a16:creationId xmlns:a16="http://schemas.microsoft.com/office/drawing/2014/main" id="{CD0C09F9-0115-43DD-B43D-A45F322979FB}"/>
              </a:ext>
            </a:extLst>
          </p:cNvPr>
          <p:cNvGrpSpPr/>
          <p:nvPr/>
        </p:nvGrpSpPr>
        <p:grpSpPr>
          <a:xfrm>
            <a:off x="0" y="1821891"/>
            <a:ext cx="3784699" cy="540000"/>
            <a:chOff x="0" y="1821891"/>
            <a:chExt cx="3784699" cy="540000"/>
          </a:xfrm>
        </p:grpSpPr>
        <p:grpSp>
          <p:nvGrpSpPr>
            <p:cNvPr id="31" name="Group 30">
              <a:extLst>
                <a:ext uri="{FF2B5EF4-FFF2-40B4-BE49-F238E27FC236}">
                  <a16:creationId xmlns:a16="http://schemas.microsoft.com/office/drawing/2014/main" id="{F8EBDD92-2F84-4245-AF9F-BFFFC0FA2A52}"/>
                </a:ext>
              </a:extLst>
            </p:cNvPr>
            <p:cNvGrpSpPr/>
            <p:nvPr/>
          </p:nvGrpSpPr>
          <p:grpSpPr>
            <a:xfrm>
              <a:off x="0" y="1821891"/>
              <a:ext cx="3784699" cy="540000"/>
              <a:chOff x="-1" y="1251283"/>
              <a:chExt cx="3784699" cy="540000"/>
            </a:xfrm>
          </p:grpSpPr>
          <p:sp>
            <p:nvSpPr>
              <p:cNvPr id="33" name="Text Placeholder 2">
                <a:extLst>
                  <a:ext uri="{FF2B5EF4-FFF2-40B4-BE49-F238E27FC236}">
                    <a16:creationId xmlns:a16="http://schemas.microsoft.com/office/drawing/2014/main" id="{11F8EC16-58CB-4907-B302-41174BC82B20}"/>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36" name="Rectangle 35">
                <a:extLst>
                  <a:ext uri="{FF2B5EF4-FFF2-40B4-BE49-F238E27FC236}">
                    <a16:creationId xmlns:a16="http://schemas.microsoft.com/office/drawing/2014/main" id="{B65EBE0B-1F28-4DB1-9A1B-1DC4B044FA63}"/>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32" name="Freeform 5">
              <a:extLst>
                <a:ext uri="{FF2B5EF4-FFF2-40B4-BE49-F238E27FC236}">
                  <a16:creationId xmlns:a16="http://schemas.microsoft.com/office/drawing/2014/main" id="{D0706BE4-B197-4679-A82E-3A4DC2A04AE9}"/>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277042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A3CCF-6AC3-4576-87C6-85114B10004B}"/>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UNITED KINGDOM</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advertising delivers the highest profit at the greatest efficiency, and for the least risk</a:t>
            </a:r>
          </a:p>
        </p:txBody>
      </p:sp>
      <p:sp>
        <p:nvSpPr>
          <p:cNvPr id="7" name="Text Placeholder 2">
            <a:extLst>
              <a:ext uri="{FF2B5EF4-FFF2-40B4-BE49-F238E27FC236}">
                <a16:creationId xmlns:a16="http://schemas.microsoft.com/office/drawing/2014/main" id="{5094CF04-AB26-4BEE-A915-5E9930F75470}"/>
              </a:ext>
            </a:extLst>
          </p:cNvPr>
          <p:cNvSpPr txBox="1">
            <a:spLocks/>
          </p:cNvSpPr>
          <p:nvPr/>
        </p:nvSpPr>
        <p:spPr>
          <a:xfrm>
            <a:off x="9480884" y="1756610"/>
            <a:ext cx="2377742" cy="434732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dirty="0"/>
              <a:t>Looking at the combined short and long-term effects of advertising, </a:t>
            </a:r>
            <a:br>
              <a:rPr lang="en-GB" sz="1400" dirty="0"/>
            </a:br>
            <a:r>
              <a:rPr lang="en-GB" sz="1400" b="1" dirty="0">
                <a:solidFill>
                  <a:schemeClr val="accent1"/>
                </a:solidFill>
              </a:rPr>
              <a:t>TV delivers 71% of total advertising-generated profit over 3 years </a:t>
            </a:r>
            <a:r>
              <a:rPr lang="en-GB" sz="1400" dirty="0"/>
              <a:t>despite TV currently commanding 54% of average advertising budget.</a:t>
            </a:r>
          </a:p>
          <a:p>
            <a:pPr marL="0" indent="0">
              <a:spcAft>
                <a:spcPts val="1200"/>
              </a:spcAft>
              <a:buNone/>
            </a:pPr>
            <a:r>
              <a:rPr lang="en-GB" sz="1400" dirty="0">
                <a:solidFill>
                  <a:schemeClr val="tx1">
                    <a:lumMod val="25000"/>
                    <a:lumOff val="75000"/>
                  </a:schemeClr>
                </a:solidFill>
              </a:rPr>
              <a:t>-----------------------------------------</a:t>
            </a:r>
          </a:p>
          <a:p>
            <a:pPr marL="0" indent="0" algn="l">
              <a:buNone/>
            </a:pPr>
            <a:r>
              <a:rPr lang="en-GB" sz="1400" dirty="0">
                <a:latin typeface="+mj-lt"/>
              </a:rPr>
              <a:t>Bubble size represents </a:t>
            </a:r>
            <a:br>
              <a:rPr lang="en-GB" sz="1400" dirty="0">
                <a:latin typeface="+mj-lt"/>
              </a:rPr>
            </a:br>
            <a:r>
              <a:rPr lang="en-GB" sz="1400" dirty="0">
                <a:latin typeface="+mj-lt"/>
              </a:rPr>
              <a:t>% of total profit</a:t>
            </a:r>
          </a:p>
          <a:p>
            <a:pPr marL="0" indent="0" algn="l">
              <a:buNone/>
            </a:pPr>
            <a:r>
              <a:rPr lang="en-GB" sz="1400" dirty="0">
                <a:latin typeface="+mj-lt"/>
              </a:rPr>
              <a:t>Total profit = </a:t>
            </a:r>
            <a:br>
              <a:rPr lang="en-GB" sz="1400" dirty="0">
                <a:latin typeface="+mj-lt"/>
              </a:rPr>
            </a:br>
            <a:r>
              <a:rPr lang="en-GB" sz="1400" dirty="0">
                <a:latin typeface="+mj-lt"/>
              </a:rPr>
              <a:t>all return (short + long-term) generated over 3 years</a:t>
            </a:r>
          </a:p>
          <a:p>
            <a:pPr marL="0" indent="0">
              <a:spcAft>
                <a:spcPts val="1200"/>
              </a:spcAft>
              <a:buNone/>
            </a:pPr>
            <a:endParaRPr lang="en-GB" sz="140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 Profitability: the business case for advertising, Thinkbox/</a:t>
            </a:r>
            <a:r>
              <a:rPr lang="en-GB" sz="1000" i="1" dirty="0" err="1">
                <a:solidFill>
                  <a:schemeClr val="tx1">
                    <a:lumMod val="50000"/>
                    <a:lumOff val="50000"/>
                  </a:schemeClr>
                </a:solidFill>
                <a:cs typeface="Arial" panose="020B0604020202020204" pitchFamily="34" charset="0"/>
              </a:rPr>
              <a:t>Ebiquity</a:t>
            </a:r>
            <a:r>
              <a:rPr lang="en-GB" sz="1000" i="1" dirty="0">
                <a:solidFill>
                  <a:schemeClr val="tx1">
                    <a:lumMod val="50000"/>
                    <a:lumOff val="50000"/>
                  </a:schemeClr>
                </a:solidFill>
                <a:cs typeface="Arial" panose="020B0604020202020204" pitchFamily="34" charset="0"/>
              </a:rPr>
              <a:t>/Gain Theory, 2018</a:t>
            </a:r>
          </a:p>
        </p:txBody>
      </p:sp>
      <p:sp>
        <p:nvSpPr>
          <p:cNvPr id="12" name="Line 30">
            <a:extLst>
              <a:ext uri="{FF2B5EF4-FFF2-40B4-BE49-F238E27FC236}">
                <a16:creationId xmlns:a16="http://schemas.microsoft.com/office/drawing/2014/main" id="{32C0097D-CDAC-4D39-A56A-301D83D89697}"/>
              </a:ext>
            </a:extLst>
          </p:cNvPr>
          <p:cNvSpPr>
            <a:spLocks noChangeShapeType="1"/>
          </p:cNvSpPr>
          <p:nvPr/>
        </p:nvSpPr>
        <p:spPr bwMode="auto">
          <a:xfrm>
            <a:off x="8555328" y="5363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31">
            <a:extLst>
              <a:ext uri="{FF2B5EF4-FFF2-40B4-BE49-F238E27FC236}">
                <a16:creationId xmlns:a16="http://schemas.microsoft.com/office/drawing/2014/main" id="{B6ECCAB9-FD48-462D-A645-2A0B3A37870B}"/>
              </a:ext>
            </a:extLst>
          </p:cNvPr>
          <p:cNvSpPr>
            <a:spLocks noChangeShapeType="1"/>
          </p:cNvSpPr>
          <p:nvPr/>
        </p:nvSpPr>
        <p:spPr bwMode="auto">
          <a:xfrm>
            <a:off x="8555328" y="5363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4" name="Chart 13">
            <a:extLst>
              <a:ext uri="{FF2B5EF4-FFF2-40B4-BE49-F238E27FC236}">
                <a16:creationId xmlns:a16="http://schemas.microsoft.com/office/drawing/2014/main" id="{7F50F691-4EA4-4922-BD2C-4A405E9E3D6F}"/>
              </a:ext>
            </a:extLst>
          </p:cNvPr>
          <p:cNvGraphicFramePr/>
          <p:nvPr>
            <p:extLst>
              <p:ext uri="{D42A27DB-BD31-4B8C-83A1-F6EECF244321}">
                <p14:modId xmlns:p14="http://schemas.microsoft.com/office/powerpoint/2010/main" val="3071331140"/>
              </p:ext>
            </p:extLst>
          </p:nvPr>
        </p:nvGraphicFramePr>
        <p:xfrm>
          <a:off x="342899" y="2370161"/>
          <a:ext cx="8541794" cy="357116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382E06DA-C1E1-4FF2-A9CE-BE0055BD60D2}"/>
              </a:ext>
            </a:extLst>
          </p:cNvPr>
          <p:cNvSpPr/>
          <p:nvPr/>
        </p:nvSpPr>
        <p:spPr>
          <a:xfrm>
            <a:off x="6584844" y="3429000"/>
            <a:ext cx="737044"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1100" b="1" dirty="0">
                <a:solidFill>
                  <a:schemeClr val="accent1"/>
                </a:solidFill>
              </a:rPr>
              <a:t>TV: 71%</a:t>
            </a:r>
          </a:p>
        </p:txBody>
      </p:sp>
      <p:sp>
        <p:nvSpPr>
          <p:cNvPr id="16" name="Rectangle 15">
            <a:extLst>
              <a:ext uri="{FF2B5EF4-FFF2-40B4-BE49-F238E27FC236}">
                <a16:creationId xmlns:a16="http://schemas.microsoft.com/office/drawing/2014/main" id="{96928CCB-FE94-4126-9D8A-26DA06330A95}"/>
              </a:ext>
            </a:extLst>
          </p:cNvPr>
          <p:cNvSpPr/>
          <p:nvPr/>
        </p:nvSpPr>
        <p:spPr>
          <a:xfrm>
            <a:off x="3115345" y="3606994"/>
            <a:ext cx="1015378"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1100" dirty="0">
                <a:solidFill>
                  <a:schemeClr val="tx1"/>
                </a:solidFill>
              </a:rPr>
              <a:t>Print: 18%</a:t>
            </a:r>
          </a:p>
        </p:txBody>
      </p:sp>
      <p:sp>
        <p:nvSpPr>
          <p:cNvPr id="17" name="Rectangle 16">
            <a:extLst>
              <a:ext uri="{FF2B5EF4-FFF2-40B4-BE49-F238E27FC236}">
                <a16:creationId xmlns:a16="http://schemas.microsoft.com/office/drawing/2014/main" id="{E665453B-4AA5-483C-950B-73A8E355F41B}"/>
              </a:ext>
            </a:extLst>
          </p:cNvPr>
          <p:cNvSpPr/>
          <p:nvPr/>
        </p:nvSpPr>
        <p:spPr>
          <a:xfrm>
            <a:off x="1283174" y="4363768"/>
            <a:ext cx="914116"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1100" dirty="0">
                <a:solidFill>
                  <a:schemeClr val="tx1"/>
                </a:solidFill>
              </a:rPr>
              <a:t>Radio: 3%</a:t>
            </a:r>
          </a:p>
        </p:txBody>
      </p:sp>
      <p:sp>
        <p:nvSpPr>
          <p:cNvPr id="18" name="Rectangle 17">
            <a:extLst>
              <a:ext uri="{FF2B5EF4-FFF2-40B4-BE49-F238E27FC236}">
                <a16:creationId xmlns:a16="http://schemas.microsoft.com/office/drawing/2014/main" id="{52604A3A-56E9-4BBF-9D90-642ABA64C9D9}"/>
              </a:ext>
            </a:extLst>
          </p:cNvPr>
          <p:cNvSpPr/>
          <p:nvPr/>
        </p:nvSpPr>
        <p:spPr>
          <a:xfrm>
            <a:off x="1117375" y="3755995"/>
            <a:ext cx="1443856"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1100" dirty="0">
                <a:solidFill>
                  <a:schemeClr val="tx1"/>
                </a:solidFill>
              </a:rPr>
              <a:t>Online Video: 4%</a:t>
            </a:r>
          </a:p>
        </p:txBody>
      </p:sp>
      <p:sp>
        <p:nvSpPr>
          <p:cNvPr id="19" name="Rectangle 18">
            <a:extLst>
              <a:ext uri="{FF2B5EF4-FFF2-40B4-BE49-F238E27FC236}">
                <a16:creationId xmlns:a16="http://schemas.microsoft.com/office/drawing/2014/main" id="{725273A1-951C-4A15-9BD5-46D9F3467ACF}"/>
              </a:ext>
            </a:extLst>
          </p:cNvPr>
          <p:cNvSpPr/>
          <p:nvPr/>
        </p:nvSpPr>
        <p:spPr>
          <a:xfrm>
            <a:off x="2171475" y="4725779"/>
            <a:ext cx="832419"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lIns="0" rIns="0" rtlCol="0" anchor="ctr">
            <a:spAutoFit/>
          </a:bodyPr>
          <a:lstStyle/>
          <a:p>
            <a:r>
              <a:rPr lang="en-GB" sz="1100" dirty="0">
                <a:solidFill>
                  <a:schemeClr val="tx1"/>
                </a:solidFill>
              </a:rPr>
              <a:t>OOH: 3%</a:t>
            </a:r>
          </a:p>
        </p:txBody>
      </p:sp>
      <p:sp>
        <p:nvSpPr>
          <p:cNvPr id="21" name="Title 1">
            <a:extLst>
              <a:ext uri="{FF2B5EF4-FFF2-40B4-BE49-F238E27FC236}">
                <a16:creationId xmlns:a16="http://schemas.microsoft.com/office/drawing/2014/main" id="{5A4DC7C6-0927-4138-B28B-352E7243C0B8}"/>
              </a:ext>
            </a:extLst>
          </p:cNvPr>
          <p:cNvSpPr txBox="1">
            <a:spLocks/>
          </p:cNvSpPr>
          <p:nvPr/>
        </p:nvSpPr>
        <p:spPr>
          <a:xfrm>
            <a:off x="425450" y="2039394"/>
            <a:ext cx="8345511" cy="3139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t>Proportion of advertising-generated profit by medium</a:t>
            </a:r>
          </a:p>
        </p:txBody>
      </p:sp>
      <p:sp>
        <p:nvSpPr>
          <p:cNvPr id="22" name="Rectangle 21">
            <a:extLst>
              <a:ext uri="{FF2B5EF4-FFF2-40B4-BE49-F238E27FC236}">
                <a16:creationId xmlns:a16="http://schemas.microsoft.com/office/drawing/2014/main" id="{895FFF9E-A7D3-4DDB-AAB6-86D0FB9D5299}"/>
              </a:ext>
            </a:extLst>
          </p:cNvPr>
          <p:cNvSpPr/>
          <p:nvPr/>
        </p:nvSpPr>
        <p:spPr>
          <a:xfrm>
            <a:off x="1141930" y="5087959"/>
            <a:ext cx="840595" cy="430887"/>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lIns="0" rIns="0" rtlCol="0" anchor="ctr">
            <a:spAutoFit/>
          </a:bodyPr>
          <a:lstStyle/>
          <a:p>
            <a:pPr algn="ctr"/>
            <a:r>
              <a:rPr lang="en-GB" sz="1100" dirty="0">
                <a:solidFill>
                  <a:schemeClr val="tx1"/>
                </a:solidFill>
              </a:rPr>
              <a:t>Online</a:t>
            </a:r>
            <a:br>
              <a:rPr lang="en-GB" sz="1100" dirty="0">
                <a:solidFill>
                  <a:schemeClr val="tx1"/>
                </a:solidFill>
              </a:rPr>
            </a:br>
            <a:r>
              <a:rPr lang="en-GB" sz="1100" dirty="0">
                <a:solidFill>
                  <a:schemeClr val="tx1"/>
                </a:solidFill>
              </a:rPr>
              <a:t>Display: 1%</a:t>
            </a:r>
          </a:p>
        </p:txBody>
      </p:sp>
      <p:pic>
        <p:nvPicPr>
          <p:cNvPr id="20" name="Picture 19">
            <a:extLst>
              <a:ext uri="{FF2B5EF4-FFF2-40B4-BE49-F238E27FC236}">
                <a16:creationId xmlns:a16="http://schemas.microsoft.com/office/drawing/2014/main" id="{A233C949-DC2B-4625-9597-8296ECD88C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359609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Investing in advertising during the recession, is ultimately worth the long-term profit</a:t>
            </a:r>
            <a:endParaRPr lang="en-BE" b="0" dirty="0"/>
          </a:p>
        </p:txBody>
      </p:sp>
      <p:sp>
        <p:nvSpPr>
          <p:cNvPr id="18" name="ZoneTexte 25">
            <a:extLst>
              <a:ext uri="{FF2B5EF4-FFF2-40B4-BE49-F238E27FC236}">
                <a16:creationId xmlns:a16="http://schemas.microsoft.com/office/drawing/2014/main" id="{F0822EB6-1D30-48BD-97B7-75E9287C3B89}"/>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Kantar, 2020</a:t>
            </a:r>
            <a:endParaRPr lang="en-US" sz="1000" i="1" dirty="0">
              <a:solidFill>
                <a:schemeClr val="tx1">
                  <a:lumMod val="50000"/>
                  <a:lumOff val="50000"/>
                </a:schemeClr>
              </a:solidFill>
              <a:cs typeface="Arial" panose="020B0604020202020204" pitchFamily="34" charset="0"/>
            </a:endParaRPr>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solidFill>
                  <a:schemeClr val="tx1">
                    <a:lumMod val="90000"/>
                    <a:lumOff val="10000"/>
                  </a:schemeClr>
                </a:solidFill>
              </a:rPr>
              <a:t>Title of the study: </a:t>
            </a:r>
            <a:br>
              <a:rPr lang="en-GB" sz="1050" b="1" dirty="0">
                <a:solidFill>
                  <a:schemeClr val="tx1">
                    <a:lumMod val="90000"/>
                    <a:lumOff val="10000"/>
                  </a:schemeClr>
                </a:solidFill>
              </a:rPr>
            </a:br>
            <a:r>
              <a:rPr lang="en-GB" sz="1050" dirty="0">
                <a:solidFill>
                  <a:schemeClr val="tx1">
                    <a:lumMod val="90000"/>
                    <a:lumOff val="10000"/>
                  </a:schemeClr>
                </a:solidFill>
              </a:rPr>
              <a:t>Advertising in recession – Long, Short or Dark? A guide to advertising best practice in recession</a:t>
            </a:r>
          </a:p>
          <a:p>
            <a:pPr marL="0" indent="0">
              <a:buNone/>
            </a:pPr>
            <a:r>
              <a:rPr lang="en-GB" sz="1050" b="1" dirty="0">
                <a:solidFill>
                  <a:schemeClr val="tx1">
                    <a:lumMod val="90000"/>
                    <a:lumOff val="10000"/>
                  </a:schemeClr>
                </a:solidFill>
              </a:rPr>
              <a:t>Year of publication</a:t>
            </a:r>
            <a:r>
              <a:rPr lang="en-BE" sz="1050" b="1" dirty="0">
                <a:solidFill>
                  <a:schemeClr val="tx1">
                    <a:lumMod val="90000"/>
                    <a:lumOff val="10000"/>
                  </a:schemeClr>
                </a:solidFill>
              </a:rPr>
              <a:t>: </a:t>
            </a:r>
            <a:br>
              <a:rPr lang="en-GB" sz="1050" b="1" dirty="0">
                <a:solidFill>
                  <a:schemeClr val="tx1">
                    <a:lumMod val="90000"/>
                    <a:lumOff val="10000"/>
                  </a:schemeClr>
                </a:solidFill>
              </a:rPr>
            </a:br>
            <a:r>
              <a:rPr lang="en-GB" sz="1050" dirty="0">
                <a:solidFill>
                  <a:schemeClr val="tx1">
                    <a:lumMod val="90000"/>
                    <a:lumOff val="10000"/>
                  </a:schemeClr>
                </a:solidFill>
              </a:rPr>
              <a:t>Update: 2020 (Original Study: 2009)</a:t>
            </a:r>
          </a:p>
          <a:p>
            <a:pPr marL="0" indent="0">
              <a:buNone/>
            </a:pPr>
            <a:r>
              <a:rPr lang="en-GB" sz="1050" b="1" dirty="0">
                <a:solidFill>
                  <a:schemeClr val="tx1">
                    <a:lumMod val="90000"/>
                    <a:lumOff val="10000"/>
                  </a:schemeClr>
                </a:solidFill>
              </a:rPr>
              <a:t>Commissioned by: </a:t>
            </a:r>
            <a:r>
              <a:rPr lang="en-GB" sz="1050" dirty="0">
                <a:solidFill>
                  <a:schemeClr val="tx1">
                    <a:lumMod val="90000"/>
                    <a:lumOff val="10000"/>
                  </a:schemeClr>
                </a:solidFill>
              </a:rPr>
              <a:t>Peter Field</a:t>
            </a:r>
          </a:p>
          <a:p>
            <a:pPr marL="0" indent="0">
              <a:buNone/>
            </a:pPr>
            <a:r>
              <a:rPr lang="en-GB" sz="1050" b="1" dirty="0">
                <a:solidFill>
                  <a:schemeClr val="tx1">
                    <a:lumMod val="90000"/>
                    <a:lumOff val="10000"/>
                  </a:schemeClr>
                </a:solidFill>
              </a:rPr>
              <a:t>Contractor</a:t>
            </a:r>
            <a:r>
              <a:rPr lang="en-BE" sz="1050" b="1" dirty="0">
                <a:solidFill>
                  <a:schemeClr val="tx1">
                    <a:lumMod val="90000"/>
                    <a:lumOff val="10000"/>
                  </a:schemeClr>
                </a:solidFill>
              </a:rPr>
              <a:t>: </a:t>
            </a:r>
            <a:r>
              <a:rPr lang="en-GB" sz="1050" dirty="0">
                <a:solidFill>
                  <a:schemeClr val="tx1">
                    <a:lumMod val="90000"/>
                    <a:lumOff val="10000"/>
                  </a:schemeClr>
                </a:solidFill>
              </a:rPr>
              <a:t>IPA (original study)/ B2B Institute (update)</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9" name="Text Placeholder 2">
            <a:extLst>
              <a:ext uri="{FF2B5EF4-FFF2-40B4-BE49-F238E27FC236}">
                <a16:creationId xmlns:a16="http://schemas.microsoft.com/office/drawing/2014/main" id="{350FC53B-FA6A-4C9E-946C-E9DCD282376F}"/>
              </a:ext>
            </a:extLst>
          </p:cNvPr>
          <p:cNvSpPr txBox="1">
            <a:spLocks/>
          </p:cNvSpPr>
          <p:nvPr/>
        </p:nvSpPr>
        <p:spPr>
          <a:xfrm>
            <a:off x="540001"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200" b="1" dirty="0">
                <a:solidFill>
                  <a:schemeClr val="accent1"/>
                </a:solidFill>
              </a:rPr>
              <a:t>“Going dark”</a:t>
            </a:r>
            <a:br>
              <a:rPr lang="en-GB" sz="1200" b="1" dirty="0">
                <a:solidFill>
                  <a:schemeClr val="tx1"/>
                </a:solidFill>
              </a:rPr>
            </a:br>
            <a:r>
              <a:rPr lang="en-GB" sz="1200" dirty="0">
                <a:solidFill>
                  <a:schemeClr val="tx1"/>
                </a:solidFill>
              </a:rPr>
              <a:t>(</a:t>
            </a:r>
            <a:r>
              <a:rPr lang="en-GB" sz="1200" dirty="0" err="1">
                <a:solidFill>
                  <a:schemeClr val="tx1"/>
                </a:solidFill>
              </a:rPr>
              <a:t>ie</a:t>
            </a:r>
            <a:r>
              <a:rPr lang="en-GB" sz="1200" dirty="0">
                <a:solidFill>
                  <a:schemeClr val="tx1"/>
                </a:solidFill>
              </a:rPr>
              <a:t>. stopping advertising)</a:t>
            </a:r>
            <a:br>
              <a:rPr lang="en-GB" sz="1200" dirty="0">
                <a:solidFill>
                  <a:schemeClr val="tx1"/>
                </a:solidFill>
              </a:rPr>
            </a:br>
            <a:r>
              <a:rPr lang="en-GB" sz="1200" b="1" dirty="0">
                <a:solidFill>
                  <a:schemeClr val="accent1"/>
                </a:solidFill>
              </a:rPr>
              <a:t>during an economic crisis is very risky </a:t>
            </a:r>
            <a:r>
              <a:rPr lang="en-GB" sz="1200" dirty="0">
                <a:solidFill>
                  <a:schemeClr val="tx1"/>
                </a:solidFill>
              </a:rPr>
              <a:t>and it can take up to five years for brands to recover</a:t>
            </a:r>
          </a:p>
        </p:txBody>
      </p:sp>
      <p:sp>
        <p:nvSpPr>
          <p:cNvPr id="21" name="Text Placeholder 2">
            <a:extLst>
              <a:ext uri="{FF2B5EF4-FFF2-40B4-BE49-F238E27FC236}">
                <a16:creationId xmlns:a16="http://schemas.microsoft.com/office/drawing/2014/main" id="{902131DF-380E-4A1F-BF97-BA7EC6BB939E}"/>
              </a:ext>
            </a:extLst>
          </p:cNvPr>
          <p:cNvSpPr txBox="1">
            <a:spLocks/>
          </p:cNvSpPr>
          <p:nvPr/>
        </p:nvSpPr>
        <p:spPr>
          <a:xfrm>
            <a:off x="2617333"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solidFill>
                  <a:schemeClr val="tx1"/>
                </a:solidFill>
              </a:rPr>
              <a:t>A recession is no time to switch solely to short-term sales activation, because</a:t>
            </a:r>
            <a:br>
              <a:rPr lang="en-GB" sz="1200" dirty="0">
                <a:solidFill>
                  <a:schemeClr val="tx1"/>
                </a:solidFill>
              </a:rPr>
            </a:br>
            <a:r>
              <a:rPr lang="en-GB" sz="1200" b="1" dirty="0">
                <a:solidFill>
                  <a:schemeClr val="accent1"/>
                </a:solidFill>
              </a:rPr>
              <a:t>brand-building is what is going to see brands through recovery</a:t>
            </a:r>
            <a:endParaRPr lang="en-BE" sz="1200" b="1" dirty="0">
              <a:solidFill>
                <a:schemeClr val="accent1"/>
              </a:solidFill>
            </a:endParaRPr>
          </a:p>
        </p:txBody>
      </p:sp>
      <p:sp>
        <p:nvSpPr>
          <p:cNvPr id="22" name="Text Placeholder 2">
            <a:extLst>
              <a:ext uri="{FF2B5EF4-FFF2-40B4-BE49-F238E27FC236}">
                <a16:creationId xmlns:a16="http://schemas.microsoft.com/office/drawing/2014/main" id="{21A4AEF3-4176-4596-9A38-A09C9841E346}"/>
              </a:ext>
            </a:extLst>
          </p:cNvPr>
          <p:cNvSpPr txBox="1">
            <a:spLocks/>
          </p:cNvSpPr>
          <p:nvPr/>
        </p:nvSpPr>
        <p:spPr>
          <a:xfrm>
            <a:off x="4694665" y="2699922"/>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solidFill>
                  <a:schemeClr val="accent1"/>
                </a:solidFill>
              </a:rPr>
              <a:t>Brands, who continue investing in advertising during a crisis, may be able to increase their </a:t>
            </a:r>
            <a:r>
              <a:rPr lang="en-GB" sz="1200" b="1" dirty="0" err="1">
                <a:solidFill>
                  <a:schemeClr val="accent1"/>
                </a:solidFill>
              </a:rPr>
              <a:t>SoV</a:t>
            </a:r>
            <a:r>
              <a:rPr lang="en-GB" sz="1200" b="1" dirty="0">
                <a:solidFill>
                  <a:schemeClr val="accent1"/>
                </a:solidFill>
              </a:rPr>
              <a:t> and </a:t>
            </a:r>
            <a:r>
              <a:rPr lang="en-GB" sz="1200" b="1" dirty="0" err="1">
                <a:solidFill>
                  <a:schemeClr val="accent1"/>
                </a:solidFill>
              </a:rPr>
              <a:t>SoM</a:t>
            </a:r>
            <a:r>
              <a:rPr lang="en-GB" sz="1200" b="1" dirty="0">
                <a:solidFill>
                  <a:schemeClr val="accent1"/>
                </a:solidFill>
              </a:rPr>
              <a:t> for cheaper, </a:t>
            </a:r>
            <a:br>
              <a:rPr lang="en-GB" sz="1200" dirty="0">
                <a:solidFill>
                  <a:schemeClr val="tx1"/>
                </a:solidFill>
              </a:rPr>
            </a:br>
            <a:r>
              <a:rPr lang="en-GB" sz="1200" dirty="0">
                <a:solidFill>
                  <a:schemeClr val="tx1"/>
                </a:solidFill>
              </a:rPr>
              <a:t>since the prices of advertising are lower in recession</a:t>
            </a:r>
          </a:p>
        </p:txBody>
      </p:sp>
      <p:sp>
        <p:nvSpPr>
          <p:cNvPr id="23" name="Text Placeholder 2">
            <a:extLst>
              <a:ext uri="{FF2B5EF4-FFF2-40B4-BE49-F238E27FC236}">
                <a16:creationId xmlns:a16="http://schemas.microsoft.com/office/drawing/2014/main" id="{CC2A3220-BF35-4B9C-9535-657FBA8F7FC9}"/>
              </a:ext>
            </a:extLst>
          </p:cNvPr>
          <p:cNvSpPr txBox="1">
            <a:spLocks/>
          </p:cNvSpPr>
          <p:nvPr/>
        </p:nvSpPr>
        <p:spPr>
          <a:xfrm>
            <a:off x="6771997"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solidFill>
                  <a:schemeClr val="tx1">
                    <a:lumMod val="90000"/>
                    <a:lumOff val="10000"/>
                  </a:schemeClr>
                </a:solidFill>
              </a:rPr>
              <a:t>Brands who saw the crisis as an opportunity (with over 8% </a:t>
            </a:r>
            <a:r>
              <a:rPr lang="en-GB" sz="1200" dirty="0" err="1">
                <a:solidFill>
                  <a:schemeClr val="tx1">
                    <a:lumMod val="90000"/>
                    <a:lumOff val="10000"/>
                  </a:schemeClr>
                </a:solidFill>
              </a:rPr>
              <a:t>ESoV</a:t>
            </a:r>
            <a:r>
              <a:rPr lang="en-GB" sz="1200" dirty="0">
                <a:solidFill>
                  <a:schemeClr val="tx1">
                    <a:lumMod val="90000"/>
                    <a:lumOff val="10000"/>
                  </a:schemeClr>
                </a:solidFill>
              </a:rPr>
              <a:t>), saw over 2.5 times as many large business effects and 4.5 times the annual market share in times of recovery. </a:t>
            </a:r>
            <a:br>
              <a:rPr lang="en-GB" sz="1200" dirty="0"/>
            </a:br>
            <a:r>
              <a:rPr lang="en-GB" sz="1200" b="1" dirty="0">
                <a:solidFill>
                  <a:schemeClr val="accent1"/>
                </a:solidFill>
              </a:rPr>
              <a:t>Opportunists experienced strong profitability growth in recovery</a:t>
            </a:r>
          </a:p>
        </p:txBody>
      </p:sp>
      <p:pic>
        <p:nvPicPr>
          <p:cNvPr id="24" name="Picture 23">
            <a:extLst>
              <a:ext uri="{FF2B5EF4-FFF2-40B4-BE49-F238E27FC236}">
                <a16:creationId xmlns:a16="http://schemas.microsoft.com/office/drawing/2014/main" id="{8B370182-E71B-4D32-A7C3-D19B00A115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25" name="Group 24">
            <a:extLst>
              <a:ext uri="{FF2B5EF4-FFF2-40B4-BE49-F238E27FC236}">
                <a16:creationId xmlns:a16="http://schemas.microsoft.com/office/drawing/2014/main" id="{19E87C00-26AB-40A6-8A24-14F6282A2FF6}"/>
              </a:ext>
            </a:extLst>
          </p:cNvPr>
          <p:cNvGrpSpPr/>
          <p:nvPr/>
        </p:nvGrpSpPr>
        <p:grpSpPr>
          <a:xfrm>
            <a:off x="0" y="1821891"/>
            <a:ext cx="3784699" cy="540000"/>
            <a:chOff x="0" y="1821891"/>
            <a:chExt cx="3784699" cy="540000"/>
          </a:xfrm>
        </p:grpSpPr>
        <p:grpSp>
          <p:nvGrpSpPr>
            <p:cNvPr id="26" name="Group 25">
              <a:extLst>
                <a:ext uri="{FF2B5EF4-FFF2-40B4-BE49-F238E27FC236}">
                  <a16:creationId xmlns:a16="http://schemas.microsoft.com/office/drawing/2014/main" id="{626F45B5-9011-4A04-88B9-517F022196C2}"/>
                </a:ext>
              </a:extLst>
            </p:cNvPr>
            <p:cNvGrpSpPr/>
            <p:nvPr/>
          </p:nvGrpSpPr>
          <p:grpSpPr>
            <a:xfrm>
              <a:off x="0" y="1821891"/>
              <a:ext cx="3784699" cy="540000"/>
              <a:chOff x="-1" y="1251283"/>
              <a:chExt cx="3784699" cy="540000"/>
            </a:xfrm>
          </p:grpSpPr>
          <p:sp>
            <p:nvSpPr>
              <p:cNvPr id="30" name="Text Placeholder 2">
                <a:extLst>
                  <a:ext uri="{FF2B5EF4-FFF2-40B4-BE49-F238E27FC236}">
                    <a16:creationId xmlns:a16="http://schemas.microsoft.com/office/drawing/2014/main" id="{8AF73731-B4E8-4ABC-81BA-F3791D5742C3}"/>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31" name="Rectangle 30">
                <a:extLst>
                  <a:ext uri="{FF2B5EF4-FFF2-40B4-BE49-F238E27FC236}">
                    <a16:creationId xmlns:a16="http://schemas.microsoft.com/office/drawing/2014/main" id="{CCB68A10-F3D7-444C-B868-E5DB0D68239B}"/>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9" name="Freeform 5">
              <a:extLst>
                <a:ext uri="{FF2B5EF4-FFF2-40B4-BE49-F238E27FC236}">
                  <a16:creationId xmlns:a16="http://schemas.microsoft.com/office/drawing/2014/main" id="{AACE9DF2-83AF-493B-8104-3C10CBFB0459}"/>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776907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Investing in </a:t>
            </a:r>
            <a:r>
              <a:rPr lang="en-GB" dirty="0" err="1"/>
              <a:t>SoV</a:t>
            </a:r>
            <a:r>
              <a:rPr lang="en-GB" dirty="0"/>
              <a:t> drives strong growth during recession</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Advertising In a Downturn, Peter Field/IPA, 2009</a:t>
            </a:r>
          </a:p>
        </p:txBody>
      </p:sp>
      <p:sp>
        <p:nvSpPr>
          <p:cNvPr id="8" name="Rectangle 7">
            <a:extLst>
              <a:ext uri="{FF2B5EF4-FFF2-40B4-BE49-F238E27FC236}">
                <a16:creationId xmlns:a16="http://schemas.microsoft.com/office/drawing/2014/main" id="{68F546B9-6A87-4A33-B051-2E7491147F5E}"/>
              </a:ext>
            </a:extLst>
          </p:cNvPr>
          <p:cNvSpPr/>
          <p:nvPr/>
        </p:nvSpPr>
        <p:spPr>
          <a:xfrm>
            <a:off x="-1" y="2329686"/>
            <a:ext cx="5948917" cy="377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E99F412F-2C25-4941-9EA8-B8DCD35B242F}"/>
              </a:ext>
            </a:extLst>
          </p:cNvPr>
          <p:cNvSpPr/>
          <p:nvPr/>
        </p:nvSpPr>
        <p:spPr>
          <a:xfrm>
            <a:off x="6246454" y="2329685"/>
            <a:ext cx="5948917" cy="377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9" name="Chart 18">
            <a:extLst>
              <a:ext uri="{FF2B5EF4-FFF2-40B4-BE49-F238E27FC236}">
                <a16:creationId xmlns:a16="http://schemas.microsoft.com/office/drawing/2014/main" id="{0506DA46-8AFE-4D70-B8F0-223FF971D6DA}"/>
              </a:ext>
            </a:extLst>
          </p:cNvPr>
          <p:cNvGraphicFramePr/>
          <p:nvPr>
            <p:extLst>
              <p:ext uri="{D42A27DB-BD31-4B8C-83A1-F6EECF244321}">
                <p14:modId xmlns:p14="http://schemas.microsoft.com/office/powerpoint/2010/main" val="59686295"/>
              </p:ext>
            </p:extLst>
          </p:nvPr>
        </p:nvGraphicFramePr>
        <p:xfrm>
          <a:off x="342899" y="2561230"/>
          <a:ext cx="5275429" cy="326181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
            <a:extLst>
              <a:ext uri="{FF2B5EF4-FFF2-40B4-BE49-F238E27FC236}">
                <a16:creationId xmlns:a16="http://schemas.microsoft.com/office/drawing/2014/main" id="{226522E4-2621-4054-9BB3-C52B89A852ED}"/>
              </a:ext>
            </a:extLst>
          </p:cNvPr>
          <p:cNvSpPr txBox="1">
            <a:spLocks/>
          </p:cNvSpPr>
          <p:nvPr/>
        </p:nvSpPr>
        <p:spPr>
          <a:xfrm>
            <a:off x="342899" y="1700377"/>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t>Base: </a:t>
            </a:r>
            <a:r>
              <a:rPr lang="en-GB" sz="1300" dirty="0"/>
              <a:t>IPA cases covering 2008 recession</a:t>
            </a:r>
            <a:endParaRPr lang="en-BE" sz="1300" dirty="0"/>
          </a:p>
        </p:txBody>
      </p:sp>
      <p:graphicFrame>
        <p:nvGraphicFramePr>
          <p:cNvPr id="25" name="Chart 24">
            <a:extLst>
              <a:ext uri="{FF2B5EF4-FFF2-40B4-BE49-F238E27FC236}">
                <a16:creationId xmlns:a16="http://schemas.microsoft.com/office/drawing/2014/main" id="{F075C90F-4849-45F2-ACCE-8852CB35E803}"/>
              </a:ext>
            </a:extLst>
          </p:cNvPr>
          <p:cNvGraphicFramePr/>
          <p:nvPr>
            <p:extLst>
              <p:ext uri="{D42A27DB-BD31-4B8C-83A1-F6EECF244321}">
                <p14:modId xmlns:p14="http://schemas.microsoft.com/office/powerpoint/2010/main" val="2504089678"/>
              </p:ext>
            </p:extLst>
          </p:nvPr>
        </p:nvGraphicFramePr>
        <p:xfrm>
          <a:off x="6583197" y="2561230"/>
          <a:ext cx="5275429" cy="3261815"/>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a:extLst>
              <a:ext uri="{FF2B5EF4-FFF2-40B4-BE49-F238E27FC236}">
                <a16:creationId xmlns:a16="http://schemas.microsoft.com/office/drawing/2014/main" id="{A7FD1B6C-7343-460A-B0B2-1EC64016A4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206968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Investing in </a:t>
            </a:r>
            <a:r>
              <a:rPr lang="en-GB" dirty="0" err="1"/>
              <a:t>SoV</a:t>
            </a:r>
            <a:r>
              <a:rPr lang="en-GB" dirty="0"/>
              <a:t> during recession drives long-term profit growth</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Advertising In a Downturn, Peter Field/IPA, 2009</a:t>
            </a:r>
          </a:p>
        </p:txBody>
      </p:sp>
      <p:sp>
        <p:nvSpPr>
          <p:cNvPr id="8" name="Rectangle 7">
            <a:extLst>
              <a:ext uri="{FF2B5EF4-FFF2-40B4-BE49-F238E27FC236}">
                <a16:creationId xmlns:a16="http://schemas.microsoft.com/office/drawing/2014/main" id="{68F546B9-6A87-4A33-B051-2E7491147F5E}"/>
              </a:ext>
            </a:extLst>
          </p:cNvPr>
          <p:cNvSpPr/>
          <p:nvPr/>
        </p:nvSpPr>
        <p:spPr>
          <a:xfrm>
            <a:off x="-1" y="2329686"/>
            <a:ext cx="12192001" cy="377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9" name="Chart 18">
            <a:extLst>
              <a:ext uri="{FF2B5EF4-FFF2-40B4-BE49-F238E27FC236}">
                <a16:creationId xmlns:a16="http://schemas.microsoft.com/office/drawing/2014/main" id="{0506DA46-8AFE-4D70-B8F0-223FF971D6DA}"/>
              </a:ext>
            </a:extLst>
          </p:cNvPr>
          <p:cNvGraphicFramePr/>
          <p:nvPr>
            <p:extLst>
              <p:ext uri="{D42A27DB-BD31-4B8C-83A1-F6EECF244321}">
                <p14:modId xmlns:p14="http://schemas.microsoft.com/office/powerpoint/2010/main" val="164200598"/>
              </p:ext>
            </p:extLst>
          </p:nvPr>
        </p:nvGraphicFramePr>
        <p:xfrm>
          <a:off x="342899" y="2561230"/>
          <a:ext cx="11515725" cy="326181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
            <a:extLst>
              <a:ext uri="{FF2B5EF4-FFF2-40B4-BE49-F238E27FC236}">
                <a16:creationId xmlns:a16="http://schemas.microsoft.com/office/drawing/2014/main" id="{226522E4-2621-4054-9BB3-C52B89A852ED}"/>
              </a:ext>
            </a:extLst>
          </p:cNvPr>
          <p:cNvSpPr txBox="1">
            <a:spLocks/>
          </p:cNvSpPr>
          <p:nvPr/>
        </p:nvSpPr>
        <p:spPr>
          <a:xfrm>
            <a:off x="342899" y="1700377"/>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t>Base: </a:t>
            </a:r>
            <a:r>
              <a:rPr lang="en-GB" sz="1300" dirty="0"/>
              <a:t>IPA cases covering 2008 recession</a:t>
            </a:r>
            <a:endParaRPr lang="en-BE" sz="1300" dirty="0"/>
          </a:p>
        </p:txBody>
      </p:sp>
      <p:pic>
        <p:nvPicPr>
          <p:cNvPr id="10" name="Picture 9">
            <a:extLst>
              <a:ext uri="{FF2B5EF4-FFF2-40B4-BE49-F238E27FC236}">
                <a16:creationId xmlns:a16="http://schemas.microsoft.com/office/drawing/2014/main" id="{88A8D22D-CBEA-44C6-8627-2A0850486F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762894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2264733"/>
            <a:ext cx="9117419" cy="383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Successful advertisers ensure their campaigns strike the right balance between long-term and short-term investments</a:t>
            </a:r>
            <a:endParaRPr lang="en-GB" sz="2800" b="0" dirty="0"/>
          </a:p>
        </p:txBody>
      </p:sp>
      <p:sp>
        <p:nvSpPr>
          <p:cNvPr id="8" name="Text Placeholder 2">
            <a:extLst>
              <a:ext uri="{FF2B5EF4-FFF2-40B4-BE49-F238E27FC236}">
                <a16:creationId xmlns:a16="http://schemas.microsoft.com/office/drawing/2014/main" id="{A0F0C8FF-E094-433F-A03E-116592FD3B46}"/>
              </a:ext>
            </a:extLst>
          </p:cNvPr>
          <p:cNvSpPr txBox="1">
            <a:spLocks/>
          </p:cNvSpPr>
          <p:nvPr/>
        </p:nvSpPr>
        <p:spPr>
          <a:xfrm>
            <a:off x="9504710" y="227866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t>Advertising Effectiveness: the long and short of it</a:t>
            </a:r>
            <a:endParaRPr lang="en-BE" sz="1050" dirty="0"/>
          </a:p>
          <a:p>
            <a:pPr marL="0" indent="0">
              <a:buNone/>
            </a:pPr>
            <a:r>
              <a:rPr lang="en-GB" sz="1050" b="1" dirty="0"/>
              <a:t>Year of publication</a:t>
            </a:r>
            <a:r>
              <a:rPr lang="en-BE" sz="1050" b="1" dirty="0"/>
              <a:t>: </a:t>
            </a:r>
            <a:r>
              <a:rPr lang="en-GB" sz="1050" dirty="0"/>
              <a:t>2012</a:t>
            </a:r>
          </a:p>
          <a:p>
            <a:pPr marL="0" indent="0">
              <a:buNone/>
            </a:pPr>
            <a:r>
              <a:rPr lang="en-GB" sz="1050" b="1" dirty="0"/>
              <a:t>Commissioned by: </a:t>
            </a:r>
            <a:r>
              <a:rPr lang="en-GB" sz="1050" dirty="0"/>
              <a:t>Les Binet and Peter Field</a:t>
            </a:r>
          </a:p>
          <a:p>
            <a:pPr marL="0" indent="0">
              <a:buNone/>
            </a:pPr>
            <a:r>
              <a:rPr lang="en-GB" sz="1050" b="1" dirty="0"/>
              <a:t>Contractor:</a:t>
            </a:r>
            <a:r>
              <a:rPr lang="en-GB" sz="1050" dirty="0"/>
              <a:t> IPA</a:t>
            </a:r>
          </a:p>
        </p:txBody>
      </p:sp>
      <p:sp>
        <p:nvSpPr>
          <p:cNvPr id="22" name="Text Placeholder 2">
            <a:hlinkClick r:id="rId3"/>
            <a:extLst>
              <a:ext uri="{FF2B5EF4-FFF2-40B4-BE49-F238E27FC236}">
                <a16:creationId xmlns:a16="http://schemas.microsoft.com/office/drawing/2014/main" id="{4F187577-A447-439A-8B39-C0D9CF5D2274}"/>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2" name="Text Placeholder 2">
            <a:extLst>
              <a:ext uri="{FF2B5EF4-FFF2-40B4-BE49-F238E27FC236}">
                <a16:creationId xmlns:a16="http://schemas.microsoft.com/office/drawing/2014/main" id="{0B8B53BA-835B-4104-A822-5080FDEB3972}"/>
              </a:ext>
            </a:extLst>
          </p:cNvPr>
          <p:cNvSpPr txBox="1">
            <a:spLocks/>
          </p:cNvSpPr>
          <p:nvPr/>
        </p:nvSpPr>
        <p:spPr>
          <a:xfrm>
            <a:off x="540001" y="3129882"/>
            <a:ext cx="2520000" cy="120368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100" dirty="0"/>
              <a:t>There is a tendency to use very short-term online metrics as primary performance measures and this has dangerous implications for long-term success</a:t>
            </a:r>
          </a:p>
        </p:txBody>
      </p:sp>
      <p:sp>
        <p:nvSpPr>
          <p:cNvPr id="13" name="Text Placeholder 2">
            <a:extLst>
              <a:ext uri="{FF2B5EF4-FFF2-40B4-BE49-F238E27FC236}">
                <a16:creationId xmlns:a16="http://schemas.microsoft.com/office/drawing/2014/main" id="{15D2C6F9-90CB-483C-8E46-8A24D09571BE}"/>
              </a:ext>
            </a:extLst>
          </p:cNvPr>
          <p:cNvSpPr txBox="1">
            <a:spLocks/>
          </p:cNvSpPr>
          <p:nvPr/>
        </p:nvSpPr>
        <p:spPr>
          <a:xfrm>
            <a:off x="3285980" y="3129882"/>
            <a:ext cx="2520000" cy="120368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100" b="1" dirty="0">
                <a:solidFill>
                  <a:schemeClr val="accent1"/>
                </a:solidFill>
              </a:rPr>
              <a:t>Long-term (3+ years) investment in advertising delivers double the profit of a short-term approach</a:t>
            </a:r>
            <a:r>
              <a:rPr lang="en-GB" sz="1100" dirty="0"/>
              <a:t> (less than 1 year), but investing in both delivers even higher returns </a:t>
            </a:r>
          </a:p>
        </p:txBody>
      </p:sp>
      <p:sp>
        <p:nvSpPr>
          <p:cNvPr id="14" name="Text Placeholder 2">
            <a:extLst>
              <a:ext uri="{FF2B5EF4-FFF2-40B4-BE49-F238E27FC236}">
                <a16:creationId xmlns:a16="http://schemas.microsoft.com/office/drawing/2014/main" id="{2C69CF41-538C-4795-9481-402D8276CD61}"/>
              </a:ext>
            </a:extLst>
          </p:cNvPr>
          <p:cNvSpPr txBox="1">
            <a:spLocks/>
          </p:cNvSpPr>
          <p:nvPr/>
        </p:nvSpPr>
        <p:spPr>
          <a:xfrm>
            <a:off x="6031959" y="3129882"/>
            <a:ext cx="2520000" cy="120368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100" b="1" dirty="0">
                <a:solidFill>
                  <a:schemeClr val="accent1"/>
                </a:solidFill>
              </a:rPr>
              <a:t>Brands which target the whole market achieve 3 times as many large business effects than those that focus on existing customers</a:t>
            </a:r>
          </a:p>
        </p:txBody>
      </p:sp>
      <p:sp>
        <p:nvSpPr>
          <p:cNvPr id="16" name="Text Placeholder 2">
            <a:extLst>
              <a:ext uri="{FF2B5EF4-FFF2-40B4-BE49-F238E27FC236}">
                <a16:creationId xmlns:a16="http://schemas.microsoft.com/office/drawing/2014/main" id="{DB46F58B-0AA4-4E28-93FB-D12231F03D5F}"/>
              </a:ext>
            </a:extLst>
          </p:cNvPr>
          <p:cNvSpPr txBox="1">
            <a:spLocks/>
          </p:cNvSpPr>
          <p:nvPr/>
        </p:nvSpPr>
        <p:spPr>
          <a:xfrm>
            <a:off x="540001" y="4559160"/>
            <a:ext cx="2520000" cy="120368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100" b="1" dirty="0">
                <a:solidFill>
                  <a:schemeClr val="accent1"/>
                </a:solidFill>
              </a:rPr>
              <a:t>TV advertising remains the most effective way to build a brand and creates larger business effects than other forms of advertising</a:t>
            </a:r>
          </a:p>
        </p:txBody>
      </p:sp>
      <p:sp>
        <p:nvSpPr>
          <p:cNvPr id="17" name="Text Placeholder 2">
            <a:extLst>
              <a:ext uri="{FF2B5EF4-FFF2-40B4-BE49-F238E27FC236}">
                <a16:creationId xmlns:a16="http://schemas.microsoft.com/office/drawing/2014/main" id="{936438BB-3F70-4718-BD1C-0EA3F895964D}"/>
              </a:ext>
            </a:extLst>
          </p:cNvPr>
          <p:cNvSpPr txBox="1">
            <a:spLocks/>
          </p:cNvSpPr>
          <p:nvPr/>
        </p:nvSpPr>
        <p:spPr>
          <a:xfrm>
            <a:off x="3285980" y="4559159"/>
            <a:ext cx="2520000" cy="1203686"/>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100" b="1" dirty="0">
                <a:solidFill>
                  <a:schemeClr val="accent1"/>
                </a:solidFill>
              </a:rPr>
              <a:t>Advertisers need to ensure their campaigns strike the right balance between long-term investment in brand-building and short-term, </a:t>
            </a:r>
            <a:r>
              <a:rPr lang="en-GB" sz="1100" dirty="0"/>
              <a:t>direct methods that stimulate sales (60:40 principle)</a:t>
            </a:r>
          </a:p>
        </p:txBody>
      </p:sp>
      <p:pic>
        <p:nvPicPr>
          <p:cNvPr id="19" name="Picture 18">
            <a:extLst>
              <a:ext uri="{FF2B5EF4-FFF2-40B4-BE49-F238E27FC236}">
                <a16:creationId xmlns:a16="http://schemas.microsoft.com/office/drawing/2014/main" id="{B3DCFEC7-2075-4857-9091-CB558A2319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8" name="Group 17">
            <a:extLst>
              <a:ext uri="{FF2B5EF4-FFF2-40B4-BE49-F238E27FC236}">
                <a16:creationId xmlns:a16="http://schemas.microsoft.com/office/drawing/2014/main" id="{BBFCFC7A-A811-429D-BE67-2BED24897123}"/>
              </a:ext>
            </a:extLst>
          </p:cNvPr>
          <p:cNvGrpSpPr/>
          <p:nvPr/>
        </p:nvGrpSpPr>
        <p:grpSpPr>
          <a:xfrm>
            <a:off x="0" y="2264733"/>
            <a:ext cx="3784699" cy="540000"/>
            <a:chOff x="0" y="1821891"/>
            <a:chExt cx="3784699" cy="540000"/>
          </a:xfrm>
        </p:grpSpPr>
        <p:grpSp>
          <p:nvGrpSpPr>
            <p:cNvPr id="21" name="Group 20">
              <a:extLst>
                <a:ext uri="{FF2B5EF4-FFF2-40B4-BE49-F238E27FC236}">
                  <a16:creationId xmlns:a16="http://schemas.microsoft.com/office/drawing/2014/main" id="{CA889038-876F-49A8-9B7E-731A2BDF0A99}"/>
                </a:ext>
              </a:extLst>
            </p:cNvPr>
            <p:cNvGrpSpPr/>
            <p:nvPr/>
          </p:nvGrpSpPr>
          <p:grpSpPr>
            <a:xfrm>
              <a:off x="0" y="1821891"/>
              <a:ext cx="3784699" cy="540000"/>
              <a:chOff x="-1" y="1251283"/>
              <a:chExt cx="3784699" cy="540000"/>
            </a:xfrm>
          </p:grpSpPr>
          <p:sp>
            <p:nvSpPr>
              <p:cNvPr id="24" name="Text Placeholder 2">
                <a:extLst>
                  <a:ext uri="{FF2B5EF4-FFF2-40B4-BE49-F238E27FC236}">
                    <a16:creationId xmlns:a16="http://schemas.microsoft.com/office/drawing/2014/main" id="{B5E4B9E2-518A-4EBA-BD68-769FBDE08D13}"/>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5" name="Rectangle 24">
                <a:extLst>
                  <a:ext uri="{FF2B5EF4-FFF2-40B4-BE49-F238E27FC236}">
                    <a16:creationId xmlns:a16="http://schemas.microsoft.com/office/drawing/2014/main" id="{98D08BEA-93BC-4499-B47C-FED10F5042DA}"/>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3" name="Freeform 5">
              <a:extLst>
                <a:ext uri="{FF2B5EF4-FFF2-40B4-BE49-F238E27FC236}">
                  <a16:creationId xmlns:a16="http://schemas.microsoft.com/office/drawing/2014/main" id="{979FE75E-E70A-4D23-ABBD-D5616876B1C8}"/>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1418305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FA273E7-DA7F-4D69-AEFF-DA1F74E27553}"/>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BE" dirty="0"/>
              <a:t>UNITED KINGDOM</a:t>
            </a:r>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dirty="0"/>
              <a:t>Brand building and sales activation work over different timescales</a:t>
            </a:r>
            <a:endParaRPr lang="en-GB" dirty="0"/>
          </a:p>
        </p:txBody>
      </p:sp>
      <p:sp>
        <p:nvSpPr>
          <p:cNvPr id="7" name="Text Placeholder 2">
            <a:extLst>
              <a:ext uri="{FF2B5EF4-FFF2-40B4-BE49-F238E27FC236}">
                <a16:creationId xmlns:a16="http://schemas.microsoft.com/office/drawing/2014/main" id="{5094CF04-AB26-4BEE-A915-5E9930F75470}"/>
              </a:ext>
            </a:extLst>
          </p:cNvPr>
          <p:cNvSpPr txBox="1">
            <a:spLocks/>
          </p:cNvSpPr>
          <p:nvPr/>
        </p:nvSpPr>
        <p:spPr>
          <a:xfrm>
            <a:off x="9480884" y="1756610"/>
            <a:ext cx="2377742" cy="4347325"/>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dirty="0"/>
              <a:t>Brand building and activation effects are not generated by marketing campaigns in the same way across time. This chart illustrates why it is easy to end up overdoing short-term activation measures if you are in a business environment that values short-term results.</a:t>
            </a:r>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BE" sz="1000" i="1" dirty="0">
                <a:solidFill>
                  <a:schemeClr val="tx1">
                    <a:lumMod val="50000"/>
                    <a:lumOff val="50000"/>
                  </a:schemeClr>
                </a:solidFill>
                <a:cs typeface="Arial" panose="020B0604020202020204" pitchFamily="34" charset="0"/>
              </a:rPr>
              <a:t>Source: </a:t>
            </a:r>
            <a:r>
              <a:rPr lang="en-GB" sz="1000" i="1" dirty="0">
                <a:solidFill>
                  <a:schemeClr val="tx1">
                    <a:lumMod val="50000"/>
                    <a:lumOff val="50000"/>
                  </a:schemeClr>
                </a:solidFill>
                <a:cs typeface="Arial" panose="020B0604020202020204" pitchFamily="34" charset="0"/>
              </a:rPr>
              <a:t>Les Binet and Peter Field, Media in Focus: Marketing Effectiveness in the Digital Era, IPA</a:t>
            </a:r>
            <a:r>
              <a:rPr lang="en-BE" sz="1000" i="1" dirty="0">
                <a:solidFill>
                  <a:schemeClr val="tx1">
                    <a:lumMod val="50000"/>
                    <a:lumOff val="50000"/>
                  </a:schemeClr>
                </a:solidFill>
                <a:cs typeface="Arial" panose="020B0604020202020204" pitchFamily="34" charset="0"/>
              </a:rPr>
              <a:t>, 2013</a:t>
            </a:r>
            <a:endParaRPr lang="en-GB" sz="1000" i="1" dirty="0">
              <a:solidFill>
                <a:schemeClr val="tx1">
                  <a:lumMod val="50000"/>
                  <a:lumOff val="50000"/>
                </a:schemeClr>
              </a:solidFill>
              <a:cs typeface="Arial" panose="020B0604020202020204" pitchFamily="34" charset="0"/>
            </a:endParaRPr>
          </a:p>
        </p:txBody>
      </p:sp>
      <p:sp>
        <p:nvSpPr>
          <p:cNvPr id="12" name="Line 30">
            <a:extLst>
              <a:ext uri="{FF2B5EF4-FFF2-40B4-BE49-F238E27FC236}">
                <a16:creationId xmlns:a16="http://schemas.microsoft.com/office/drawing/2014/main" id="{32C0097D-CDAC-4D39-A56A-301D83D89697}"/>
              </a:ext>
            </a:extLst>
          </p:cNvPr>
          <p:cNvSpPr>
            <a:spLocks noChangeShapeType="1"/>
          </p:cNvSpPr>
          <p:nvPr/>
        </p:nvSpPr>
        <p:spPr bwMode="auto">
          <a:xfrm>
            <a:off x="8555328" y="5363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31">
            <a:extLst>
              <a:ext uri="{FF2B5EF4-FFF2-40B4-BE49-F238E27FC236}">
                <a16:creationId xmlns:a16="http://schemas.microsoft.com/office/drawing/2014/main" id="{B6ECCAB9-FD48-462D-A645-2A0B3A37870B}"/>
              </a:ext>
            </a:extLst>
          </p:cNvPr>
          <p:cNvSpPr>
            <a:spLocks noChangeShapeType="1"/>
          </p:cNvSpPr>
          <p:nvPr/>
        </p:nvSpPr>
        <p:spPr bwMode="auto">
          <a:xfrm>
            <a:off x="8555328" y="53631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a:extLst>
              <a:ext uri="{FF2B5EF4-FFF2-40B4-BE49-F238E27FC236}">
                <a16:creationId xmlns:a16="http://schemas.microsoft.com/office/drawing/2014/main" id="{52604A3A-56E9-4BBF-9D90-642ABA64C9D9}"/>
              </a:ext>
            </a:extLst>
          </p:cNvPr>
          <p:cNvSpPr/>
          <p:nvPr/>
        </p:nvSpPr>
        <p:spPr>
          <a:xfrm>
            <a:off x="1123972" y="5575887"/>
            <a:ext cx="7646987"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fr-BE" sz="1100" b="1" dirty="0">
                <a:solidFill>
                  <a:schemeClr val="tx1"/>
                </a:solidFill>
              </a:rPr>
              <a:t>Time</a:t>
            </a:r>
            <a:endParaRPr lang="en-GB" sz="1100" b="1" dirty="0">
              <a:solidFill>
                <a:schemeClr val="tx1"/>
              </a:solidFill>
            </a:endParaRPr>
          </a:p>
        </p:txBody>
      </p:sp>
      <p:sp>
        <p:nvSpPr>
          <p:cNvPr id="21" name="Title 1">
            <a:extLst>
              <a:ext uri="{FF2B5EF4-FFF2-40B4-BE49-F238E27FC236}">
                <a16:creationId xmlns:a16="http://schemas.microsoft.com/office/drawing/2014/main" id="{5A4DC7C6-0927-4138-B28B-352E7243C0B8}"/>
              </a:ext>
            </a:extLst>
          </p:cNvPr>
          <p:cNvSpPr txBox="1">
            <a:spLocks/>
          </p:cNvSpPr>
          <p:nvPr/>
        </p:nvSpPr>
        <p:spPr>
          <a:xfrm>
            <a:off x="802363" y="2039394"/>
            <a:ext cx="2522287" cy="3970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1100" b="1" dirty="0"/>
              <a:t>Sales activation</a:t>
            </a:r>
            <a:r>
              <a:rPr lang="en-BE" sz="1100" b="1" dirty="0"/>
              <a:t>:</a:t>
            </a:r>
          </a:p>
          <a:p>
            <a:pPr algn="ctr"/>
            <a:r>
              <a:rPr lang="fr-BE" sz="1100" b="1" dirty="0"/>
              <a:t>Short-</a:t>
            </a:r>
            <a:r>
              <a:rPr lang="fr-BE" sz="1100" b="1" dirty="0" err="1"/>
              <a:t>term</a:t>
            </a:r>
            <a:r>
              <a:rPr lang="fr-BE" sz="1100" b="1" dirty="0"/>
              <a:t> sales </a:t>
            </a:r>
            <a:r>
              <a:rPr lang="fr-BE" sz="1100" b="1" dirty="0" err="1"/>
              <a:t>uplifts</a:t>
            </a:r>
            <a:endParaRPr lang="en-GB" sz="1100" b="1" dirty="0"/>
          </a:p>
        </p:txBody>
      </p:sp>
      <p:pic>
        <p:nvPicPr>
          <p:cNvPr id="20" name="Picture 19">
            <a:extLst>
              <a:ext uri="{FF2B5EF4-FFF2-40B4-BE49-F238E27FC236}">
                <a16:creationId xmlns:a16="http://schemas.microsoft.com/office/drawing/2014/main" id="{A233C949-DC2B-4625-9597-8296ECD88C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
        <p:nvSpPr>
          <p:cNvPr id="25" name="Line 8">
            <a:extLst>
              <a:ext uri="{FF2B5EF4-FFF2-40B4-BE49-F238E27FC236}">
                <a16:creationId xmlns:a16="http://schemas.microsoft.com/office/drawing/2014/main" id="{0133C2A4-0D71-461E-93B4-8EC5EED02331}"/>
              </a:ext>
            </a:extLst>
          </p:cNvPr>
          <p:cNvSpPr>
            <a:spLocks noChangeShapeType="1"/>
          </p:cNvSpPr>
          <p:nvPr/>
        </p:nvSpPr>
        <p:spPr bwMode="auto">
          <a:xfrm>
            <a:off x="395287" y="5482130"/>
            <a:ext cx="0" cy="0"/>
          </a:xfrm>
          <a:prstGeom prst="line">
            <a:avLst/>
          </a:prstGeom>
          <a:noFill/>
          <a:ln w="9525"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BE"/>
          </a:p>
        </p:txBody>
      </p:sp>
      <p:grpSp>
        <p:nvGrpSpPr>
          <p:cNvPr id="45" name="Group 44">
            <a:extLst>
              <a:ext uri="{FF2B5EF4-FFF2-40B4-BE49-F238E27FC236}">
                <a16:creationId xmlns:a16="http://schemas.microsoft.com/office/drawing/2014/main" id="{4A5440CE-150F-4499-94FE-A239B25BFC31}"/>
              </a:ext>
            </a:extLst>
          </p:cNvPr>
          <p:cNvGrpSpPr/>
          <p:nvPr/>
        </p:nvGrpSpPr>
        <p:grpSpPr>
          <a:xfrm>
            <a:off x="794084" y="2311577"/>
            <a:ext cx="7976877" cy="3196050"/>
            <a:chOff x="-5775325" y="2311401"/>
            <a:chExt cx="7646988" cy="3063875"/>
          </a:xfrm>
        </p:grpSpPr>
        <p:sp>
          <p:nvSpPr>
            <p:cNvPr id="42" name="Freeform 19">
              <a:extLst>
                <a:ext uri="{FF2B5EF4-FFF2-40B4-BE49-F238E27FC236}">
                  <a16:creationId xmlns:a16="http://schemas.microsoft.com/office/drawing/2014/main" id="{0AF4A936-4237-4E43-9315-A7A0AB817FBE}"/>
                </a:ext>
              </a:extLst>
            </p:cNvPr>
            <p:cNvSpPr>
              <a:spLocks/>
            </p:cNvSpPr>
            <p:nvPr/>
          </p:nvSpPr>
          <p:spPr bwMode="auto">
            <a:xfrm>
              <a:off x="-5767388" y="3449638"/>
              <a:ext cx="7639051" cy="1495425"/>
            </a:xfrm>
            <a:custGeom>
              <a:avLst/>
              <a:gdLst>
                <a:gd name="T0" fmla="*/ 0 w 4064"/>
                <a:gd name="T1" fmla="*/ 360 h 795"/>
                <a:gd name="T2" fmla="*/ 208 w 4064"/>
                <a:gd name="T3" fmla="*/ 659 h 795"/>
                <a:gd name="T4" fmla="*/ 368 w 4064"/>
                <a:gd name="T5" fmla="*/ 795 h 795"/>
                <a:gd name="T6" fmla="*/ 368 w 4064"/>
                <a:gd name="T7" fmla="*/ 147 h 795"/>
                <a:gd name="T8" fmla="*/ 557 w 4064"/>
                <a:gd name="T9" fmla="*/ 543 h 795"/>
                <a:gd name="T10" fmla="*/ 708 w 4064"/>
                <a:gd name="T11" fmla="*/ 735 h 795"/>
                <a:gd name="T12" fmla="*/ 708 w 4064"/>
                <a:gd name="T13" fmla="*/ 15 h 795"/>
                <a:gd name="T14" fmla="*/ 944 w 4064"/>
                <a:gd name="T15" fmla="*/ 579 h 795"/>
                <a:gd name="T16" fmla="*/ 1044 w 4064"/>
                <a:gd name="T17" fmla="*/ 731 h 795"/>
                <a:gd name="T18" fmla="*/ 1044 w 4064"/>
                <a:gd name="T19" fmla="*/ 15 h 795"/>
                <a:gd name="T20" fmla="*/ 1272 w 4064"/>
                <a:gd name="T21" fmla="*/ 575 h 795"/>
                <a:gd name="T22" fmla="*/ 1388 w 4064"/>
                <a:gd name="T23" fmla="*/ 731 h 795"/>
                <a:gd name="T24" fmla="*/ 1388 w 4064"/>
                <a:gd name="T25" fmla="*/ 15 h 795"/>
                <a:gd name="T26" fmla="*/ 1604 w 4064"/>
                <a:gd name="T27" fmla="*/ 555 h 795"/>
                <a:gd name="T28" fmla="*/ 1728 w 4064"/>
                <a:gd name="T29" fmla="*/ 731 h 795"/>
                <a:gd name="T30" fmla="*/ 1728 w 4064"/>
                <a:gd name="T31" fmla="*/ 15 h 795"/>
                <a:gd name="T32" fmla="*/ 1960 w 4064"/>
                <a:gd name="T33" fmla="*/ 562 h 795"/>
                <a:gd name="T34" fmla="*/ 2072 w 4064"/>
                <a:gd name="T35" fmla="*/ 731 h 795"/>
                <a:gd name="T36" fmla="*/ 2072 w 4064"/>
                <a:gd name="T37" fmla="*/ 15 h 795"/>
                <a:gd name="T38" fmla="*/ 2300 w 4064"/>
                <a:gd name="T39" fmla="*/ 563 h 795"/>
                <a:gd name="T40" fmla="*/ 2412 w 4064"/>
                <a:gd name="T41" fmla="*/ 731 h 795"/>
                <a:gd name="T42" fmla="*/ 2412 w 4064"/>
                <a:gd name="T43" fmla="*/ 15 h 795"/>
                <a:gd name="T44" fmla="*/ 2616 w 4064"/>
                <a:gd name="T45" fmla="*/ 547 h 795"/>
                <a:gd name="T46" fmla="*/ 2752 w 4064"/>
                <a:gd name="T47" fmla="*/ 731 h 795"/>
                <a:gd name="T48" fmla="*/ 2752 w 4064"/>
                <a:gd name="T49" fmla="*/ 15 h 795"/>
                <a:gd name="T50" fmla="*/ 2964 w 4064"/>
                <a:gd name="T51" fmla="*/ 563 h 795"/>
                <a:gd name="T52" fmla="*/ 3096 w 4064"/>
                <a:gd name="T53" fmla="*/ 735 h 795"/>
                <a:gd name="T54" fmla="*/ 3096 w 4064"/>
                <a:gd name="T55" fmla="*/ 15 h 795"/>
                <a:gd name="T56" fmla="*/ 3324 w 4064"/>
                <a:gd name="T57" fmla="*/ 567 h 795"/>
                <a:gd name="T58" fmla="*/ 3440 w 4064"/>
                <a:gd name="T59" fmla="*/ 739 h 795"/>
                <a:gd name="T60" fmla="*/ 3440 w 4064"/>
                <a:gd name="T61" fmla="*/ 15 h 795"/>
                <a:gd name="T62" fmla="*/ 3668 w 4064"/>
                <a:gd name="T63" fmla="*/ 571 h 795"/>
                <a:gd name="T64" fmla="*/ 3780 w 4064"/>
                <a:gd name="T65" fmla="*/ 731 h 795"/>
                <a:gd name="T66" fmla="*/ 3780 w 4064"/>
                <a:gd name="T67" fmla="*/ 15 h 795"/>
                <a:gd name="T68" fmla="*/ 3964 w 4064"/>
                <a:gd name="T69" fmla="*/ 515 h 795"/>
                <a:gd name="T70" fmla="*/ 4064 w 4064"/>
                <a:gd name="T71" fmla="*/ 62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64" h="795">
                  <a:moveTo>
                    <a:pt x="0" y="360"/>
                  </a:moveTo>
                  <a:cubicBezTo>
                    <a:pt x="40" y="443"/>
                    <a:pt x="104" y="552"/>
                    <a:pt x="208" y="659"/>
                  </a:cubicBezTo>
                  <a:cubicBezTo>
                    <a:pt x="263" y="716"/>
                    <a:pt x="319" y="760"/>
                    <a:pt x="368" y="795"/>
                  </a:cubicBezTo>
                  <a:cubicBezTo>
                    <a:pt x="368" y="579"/>
                    <a:pt x="368" y="363"/>
                    <a:pt x="368" y="147"/>
                  </a:cubicBezTo>
                  <a:cubicBezTo>
                    <a:pt x="403" y="258"/>
                    <a:pt x="460" y="397"/>
                    <a:pt x="557" y="543"/>
                  </a:cubicBezTo>
                  <a:cubicBezTo>
                    <a:pt x="607" y="618"/>
                    <a:pt x="659" y="682"/>
                    <a:pt x="708" y="735"/>
                  </a:cubicBezTo>
                  <a:cubicBezTo>
                    <a:pt x="708" y="495"/>
                    <a:pt x="708" y="255"/>
                    <a:pt x="708" y="15"/>
                  </a:cubicBezTo>
                  <a:cubicBezTo>
                    <a:pt x="752" y="182"/>
                    <a:pt x="823" y="378"/>
                    <a:pt x="944" y="579"/>
                  </a:cubicBezTo>
                  <a:cubicBezTo>
                    <a:pt x="977" y="634"/>
                    <a:pt x="1010" y="684"/>
                    <a:pt x="1044" y="731"/>
                  </a:cubicBezTo>
                  <a:cubicBezTo>
                    <a:pt x="1044" y="492"/>
                    <a:pt x="1044" y="254"/>
                    <a:pt x="1044" y="15"/>
                  </a:cubicBezTo>
                  <a:cubicBezTo>
                    <a:pt x="1076" y="170"/>
                    <a:pt x="1139" y="371"/>
                    <a:pt x="1272" y="575"/>
                  </a:cubicBezTo>
                  <a:cubicBezTo>
                    <a:pt x="1310" y="633"/>
                    <a:pt x="1349" y="685"/>
                    <a:pt x="1388" y="731"/>
                  </a:cubicBezTo>
                  <a:cubicBezTo>
                    <a:pt x="1388" y="492"/>
                    <a:pt x="1388" y="254"/>
                    <a:pt x="1388" y="15"/>
                  </a:cubicBezTo>
                  <a:cubicBezTo>
                    <a:pt x="1421" y="165"/>
                    <a:pt x="1483" y="357"/>
                    <a:pt x="1604" y="555"/>
                  </a:cubicBezTo>
                  <a:cubicBezTo>
                    <a:pt x="1644" y="621"/>
                    <a:pt x="1686" y="679"/>
                    <a:pt x="1728" y="731"/>
                  </a:cubicBezTo>
                  <a:cubicBezTo>
                    <a:pt x="1728" y="492"/>
                    <a:pt x="1728" y="254"/>
                    <a:pt x="1728" y="15"/>
                  </a:cubicBezTo>
                  <a:cubicBezTo>
                    <a:pt x="1771" y="175"/>
                    <a:pt x="1841" y="366"/>
                    <a:pt x="1960" y="562"/>
                  </a:cubicBezTo>
                  <a:cubicBezTo>
                    <a:pt x="1996" y="624"/>
                    <a:pt x="2034" y="680"/>
                    <a:pt x="2072" y="731"/>
                  </a:cubicBezTo>
                  <a:cubicBezTo>
                    <a:pt x="2072" y="492"/>
                    <a:pt x="2072" y="254"/>
                    <a:pt x="2072" y="15"/>
                  </a:cubicBezTo>
                  <a:cubicBezTo>
                    <a:pt x="2113" y="175"/>
                    <a:pt x="2182" y="365"/>
                    <a:pt x="2300" y="563"/>
                  </a:cubicBezTo>
                  <a:cubicBezTo>
                    <a:pt x="2337" y="624"/>
                    <a:pt x="2374" y="680"/>
                    <a:pt x="2412" y="731"/>
                  </a:cubicBezTo>
                  <a:cubicBezTo>
                    <a:pt x="2412" y="492"/>
                    <a:pt x="2412" y="254"/>
                    <a:pt x="2412" y="15"/>
                  </a:cubicBezTo>
                  <a:cubicBezTo>
                    <a:pt x="2438" y="156"/>
                    <a:pt x="2492" y="349"/>
                    <a:pt x="2616" y="547"/>
                  </a:cubicBezTo>
                  <a:cubicBezTo>
                    <a:pt x="2660" y="618"/>
                    <a:pt x="2707" y="679"/>
                    <a:pt x="2752" y="731"/>
                  </a:cubicBezTo>
                  <a:cubicBezTo>
                    <a:pt x="2752" y="492"/>
                    <a:pt x="2752" y="254"/>
                    <a:pt x="2752" y="15"/>
                  </a:cubicBezTo>
                  <a:cubicBezTo>
                    <a:pt x="2777" y="159"/>
                    <a:pt x="2832" y="360"/>
                    <a:pt x="2964" y="563"/>
                  </a:cubicBezTo>
                  <a:cubicBezTo>
                    <a:pt x="3007" y="629"/>
                    <a:pt x="3052" y="686"/>
                    <a:pt x="3096" y="735"/>
                  </a:cubicBezTo>
                  <a:cubicBezTo>
                    <a:pt x="3096" y="495"/>
                    <a:pt x="3096" y="255"/>
                    <a:pt x="3096" y="15"/>
                  </a:cubicBezTo>
                  <a:cubicBezTo>
                    <a:pt x="3136" y="174"/>
                    <a:pt x="3204" y="367"/>
                    <a:pt x="3324" y="567"/>
                  </a:cubicBezTo>
                  <a:cubicBezTo>
                    <a:pt x="3362" y="630"/>
                    <a:pt x="3401" y="687"/>
                    <a:pt x="3440" y="739"/>
                  </a:cubicBezTo>
                  <a:cubicBezTo>
                    <a:pt x="3440" y="498"/>
                    <a:pt x="3440" y="256"/>
                    <a:pt x="3440" y="15"/>
                  </a:cubicBezTo>
                  <a:cubicBezTo>
                    <a:pt x="3477" y="173"/>
                    <a:pt x="3543" y="370"/>
                    <a:pt x="3668" y="571"/>
                  </a:cubicBezTo>
                  <a:cubicBezTo>
                    <a:pt x="3704" y="630"/>
                    <a:pt x="3742" y="683"/>
                    <a:pt x="3780" y="731"/>
                  </a:cubicBezTo>
                  <a:cubicBezTo>
                    <a:pt x="3780" y="492"/>
                    <a:pt x="3780" y="254"/>
                    <a:pt x="3780" y="15"/>
                  </a:cubicBezTo>
                  <a:cubicBezTo>
                    <a:pt x="3780" y="0"/>
                    <a:pt x="3788" y="278"/>
                    <a:pt x="3964" y="515"/>
                  </a:cubicBezTo>
                  <a:cubicBezTo>
                    <a:pt x="4000" y="563"/>
                    <a:pt x="4036" y="600"/>
                    <a:pt x="4064" y="627"/>
                  </a:cubicBezTo>
                </a:path>
              </a:pathLst>
            </a:custGeom>
            <a:noFill/>
            <a:ln w="381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43" name="Freeform 20">
              <a:extLst>
                <a:ext uri="{FF2B5EF4-FFF2-40B4-BE49-F238E27FC236}">
                  <a16:creationId xmlns:a16="http://schemas.microsoft.com/office/drawing/2014/main" id="{1C347C11-10E5-4A6A-909C-BB4E7B88EBF4}"/>
                </a:ext>
              </a:extLst>
            </p:cNvPr>
            <p:cNvSpPr>
              <a:spLocks/>
            </p:cNvSpPr>
            <p:nvPr/>
          </p:nvSpPr>
          <p:spPr bwMode="auto">
            <a:xfrm>
              <a:off x="-5775325" y="2393951"/>
              <a:ext cx="7646988" cy="2551113"/>
            </a:xfrm>
            <a:custGeom>
              <a:avLst/>
              <a:gdLst>
                <a:gd name="T0" fmla="*/ 4068 w 4068"/>
                <a:gd name="T1" fmla="*/ 52 h 1356"/>
                <a:gd name="T2" fmla="*/ 3840 w 4068"/>
                <a:gd name="T3" fmla="*/ 0 h 1356"/>
                <a:gd name="T4" fmla="*/ 3840 w 4068"/>
                <a:gd name="T5" fmla="*/ 172 h 1356"/>
                <a:gd name="T6" fmla="*/ 3476 w 4068"/>
                <a:gd name="T7" fmla="*/ 104 h 1356"/>
                <a:gd name="T8" fmla="*/ 3476 w 4068"/>
                <a:gd name="T9" fmla="*/ 276 h 1356"/>
                <a:gd name="T10" fmla="*/ 3144 w 4068"/>
                <a:gd name="T11" fmla="*/ 200 h 1356"/>
                <a:gd name="T12" fmla="*/ 3144 w 4068"/>
                <a:gd name="T13" fmla="*/ 380 h 1356"/>
                <a:gd name="T14" fmla="*/ 2788 w 4068"/>
                <a:gd name="T15" fmla="*/ 296 h 1356"/>
                <a:gd name="T16" fmla="*/ 2788 w 4068"/>
                <a:gd name="T17" fmla="*/ 468 h 1356"/>
                <a:gd name="T18" fmla="*/ 2448 w 4068"/>
                <a:gd name="T19" fmla="*/ 408 h 1356"/>
                <a:gd name="T20" fmla="*/ 2448 w 4068"/>
                <a:gd name="T21" fmla="*/ 575 h 1356"/>
                <a:gd name="T22" fmla="*/ 2112 w 4068"/>
                <a:gd name="T23" fmla="*/ 532 h 1356"/>
                <a:gd name="T24" fmla="*/ 2112 w 4068"/>
                <a:gd name="T25" fmla="*/ 700 h 1356"/>
                <a:gd name="T26" fmla="*/ 1732 w 4068"/>
                <a:gd name="T27" fmla="*/ 660 h 1356"/>
                <a:gd name="T28" fmla="*/ 1732 w 4068"/>
                <a:gd name="T29" fmla="*/ 824 h 1356"/>
                <a:gd name="T30" fmla="*/ 1392 w 4068"/>
                <a:gd name="T31" fmla="*/ 780 h 1356"/>
                <a:gd name="T32" fmla="*/ 1392 w 4068"/>
                <a:gd name="T33" fmla="*/ 948 h 1356"/>
                <a:gd name="T34" fmla="*/ 1048 w 4068"/>
                <a:gd name="T35" fmla="*/ 921 h 1356"/>
                <a:gd name="T36" fmla="*/ 1048 w 4068"/>
                <a:gd name="T37" fmla="*/ 1092 h 1356"/>
                <a:gd name="T38" fmla="*/ 712 w 4068"/>
                <a:gd name="T39" fmla="*/ 1064 h 1356"/>
                <a:gd name="T40" fmla="*/ 712 w 4068"/>
                <a:gd name="T41" fmla="*/ 1212 h 1356"/>
                <a:gd name="T42" fmla="*/ 372 w 4068"/>
                <a:gd name="T43" fmla="*/ 1212 h 1356"/>
                <a:gd name="T44" fmla="*/ 372 w 4068"/>
                <a:gd name="T45" fmla="*/ 1356 h 1356"/>
                <a:gd name="T46" fmla="*/ 0 w 4068"/>
                <a:gd name="T47" fmla="*/ 135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68" h="1356">
                  <a:moveTo>
                    <a:pt x="4068" y="52"/>
                  </a:moveTo>
                  <a:cubicBezTo>
                    <a:pt x="3840" y="0"/>
                    <a:pt x="3840" y="0"/>
                    <a:pt x="3840" y="0"/>
                  </a:cubicBezTo>
                  <a:cubicBezTo>
                    <a:pt x="3840" y="172"/>
                    <a:pt x="3840" y="172"/>
                    <a:pt x="3840" y="172"/>
                  </a:cubicBezTo>
                  <a:cubicBezTo>
                    <a:pt x="3476" y="104"/>
                    <a:pt x="3476" y="104"/>
                    <a:pt x="3476" y="104"/>
                  </a:cubicBezTo>
                  <a:cubicBezTo>
                    <a:pt x="3476" y="276"/>
                    <a:pt x="3476" y="276"/>
                    <a:pt x="3476" y="276"/>
                  </a:cubicBezTo>
                  <a:cubicBezTo>
                    <a:pt x="3144" y="200"/>
                    <a:pt x="3144" y="200"/>
                    <a:pt x="3144" y="200"/>
                  </a:cubicBezTo>
                  <a:cubicBezTo>
                    <a:pt x="3144" y="380"/>
                    <a:pt x="3144" y="380"/>
                    <a:pt x="3144" y="380"/>
                  </a:cubicBezTo>
                  <a:cubicBezTo>
                    <a:pt x="2788" y="296"/>
                    <a:pt x="2788" y="296"/>
                    <a:pt x="2788" y="296"/>
                  </a:cubicBezTo>
                  <a:cubicBezTo>
                    <a:pt x="2788" y="468"/>
                    <a:pt x="2788" y="468"/>
                    <a:pt x="2788" y="468"/>
                  </a:cubicBezTo>
                  <a:cubicBezTo>
                    <a:pt x="2448" y="408"/>
                    <a:pt x="2448" y="408"/>
                    <a:pt x="2448" y="408"/>
                  </a:cubicBezTo>
                  <a:cubicBezTo>
                    <a:pt x="2448" y="575"/>
                    <a:pt x="2448" y="575"/>
                    <a:pt x="2448" y="575"/>
                  </a:cubicBezTo>
                  <a:cubicBezTo>
                    <a:pt x="2112" y="532"/>
                    <a:pt x="2112" y="532"/>
                    <a:pt x="2112" y="532"/>
                  </a:cubicBezTo>
                  <a:cubicBezTo>
                    <a:pt x="2112" y="700"/>
                    <a:pt x="2112" y="700"/>
                    <a:pt x="2112" y="700"/>
                  </a:cubicBezTo>
                  <a:cubicBezTo>
                    <a:pt x="1732" y="660"/>
                    <a:pt x="1732" y="660"/>
                    <a:pt x="1732" y="660"/>
                  </a:cubicBezTo>
                  <a:cubicBezTo>
                    <a:pt x="1732" y="824"/>
                    <a:pt x="1732" y="824"/>
                    <a:pt x="1732" y="824"/>
                  </a:cubicBezTo>
                  <a:cubicBezTo>
                    <a:pt x="1392" y="780"/>
                    <a:pt x="1392" y="780"/>
                    <a:pt x="1392" y="780"/>
                  </a:cubicBezTo>
                  <a:cubicBezTo>
                    <a:pt x="1392" y="948"/>
                    <a:pt x="1392" y="948"/>
                    <a:pt x="1392" y="948"/>
                  </a:cubicBezTo>
                  <a:cubicBezTo>
                    <a:pt x="1048" y="921"/>
                    <a:pt x="1048" y="921"/>
                    <a:pt x="1048" y="921"/>
                  </a:cubicBezTo>
                  <a:cubicBezTo>
                    <a:pt x="1048" y="1092"/>
                    <a:pt x="1048" y="1092"/>
                    <a:pt x="1048" y="1092"/>
                  </a:cubicBezTo>
                  <a:cubicBezTo>
                    <a:pt x="712" y="1064"/>
                    <a:pt x="712" y="1064"/>
                    <a:pt x="712" y="1064"/>
                  </a:cubicBezTo>
                  <a:cubicBezTo>
                    <a:pt x="712" y="1212"/>
                    <a:pt x="712" y="1212"/>
                    <a:pt x="712" y="1212"/>
                  </a:cubicBezTo>
                  <a:cubicBezTo>
                    <a:pt x="372" y="1212"/>
                    <a:pt x="372" y="1212"/>
                    <a:pt x="372" y="1212"/>
                  </a:cubicBezTo>
                  <a:cubicBezTo>
                    <a:pt x="372" y="1356"/>
                    <a:pt x="372" y="1356"/>
                    <a:pt x="372" y="1356"/>
                  </a:cubicBezTo>
                  <a:cubicBezTo>
                    <a:pt x="248" y="1356"/>
                    <a:pt x="124" y="1356"/>
                    <a:pt x="0" y="1356"/>
                  </a:cubicBezTo>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sp>
          <p:nvSpPr>
            <p:cNvPr id="44" name="Freeform 21">
              <a:extLst>
                <a:ext uri="{FF2B5EF4-FFF2-40B4-BE49-F238E27FC236}">
                  <a16:creationId xmlns:a16="http://schemas.microsoft.com/office/drawing/2014/main" id="{490016D9-7157-4CA7-A868-BCDBA2690734}"/>
                </a:ext>
              </a:extLst>
            </p:cNvPr>
            <p:cNvSpPr>
              <a:spLocks/>
            </p:cNvSpPr>
            <p:nvPr/>
          </p:nvSpPr>
          <p:spPr bwMode="auto">
            <a:xfrm>
              <a:off x="-5775325" y="2311401"/>
              <a:ext cx="7646988" cy="3063875"/>
            </a:xfrm>
            <a:custGeom>
              <a:avLst/>
              <a:gdLst>
                <a:gd name="T0" fmla="*/ 0 w 4817"/>
                <a:gd name="T1" fmla="*/ 0 h 1930"/>
                <a:gd name="T2" fmla="*/ 0 w 4817"/>
                <a:gd name="T3" fmla="*/ 1930 h 1930"/>
                <a:gd name="T4" fmla="*/ 4817 w 4817"/>
                <a:gd name="T5" fmla="*/ 1930 h 1930"/>
              </a:gdLst>
              <a:ahLst/>
              <a:cxnLst>
                <a:cxn ang="0">
                  <a:pos x="T0" y="T1"/>
                </a:cxn>
                <a:cxn ang="0">
                  <a:pos x="T2" y="T3"/>
                </a:cxn>
                <a:cxn ang="0">
                  <a:pos x="T4" y="T5"/>
                </a:cxn>
              </a:cxnLst>
              <a:rect l="0" t="0" r="r" b="b"/>
              <a:pathLst>
                <a:path w="4817" h="1930">
                  <a:moveTo>
                    <a:pt x="0" y="0"/>
                  </a:moveTo>
                  <a:lnTo>
                    <a:pt x="0" y="1930"/>
                  </a:lnTo>
                  <a:lnTo>
                    <a:pt x="4817" y="1930"/>
                  </a:lnTo>
                </a:path>
              </a:pathLst>
            </a:custGeom>
            <a:noFill/>
            <a:ln w="9525" cap="flat">
              <a:solidFill>
                <a:schemeClr val="tx1">
                  <a:lumMod val="50000"/>
                  <a:lumOff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grpSp>
      <p:sp>
        <p:nvSpPr>
          <p:cNvPr id="46" name="Rectangle 45">
            <a:extLst>
              <a:ext uri="{FF2B5EF4-FFF2-40B4-BE49-F238E27FC236}">
                <a16:creationId xmlns:a16="http://schemas.microsoft.com/office/drawing/2014/main" id="{1126A2E6-4633-4D7F-BBB5-46DDAA97F572}"/>
              </a:ext>
            </a:extLst>
          </p:cNvPr>
          <p:cNvSpPr/>
          <p:nvPr/>
        </p:nvSpPr>
        <p:spPr>
          <a:xfrm rot="16200000">
            <a:off x="-856943" y="3671052"/>
            <a:ext cx="2826396" cy="261610"/>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fr-BE" sz="1100" b="1" dirty="0">
                <a:solidFill>
                  <a:schemeClr val="tx1"/>
                </a:solidFill>
              </a:rPr>
              <a:t>Sales</a:t>
            </a:r>
            <a:r>
              <a:rPr lang="en-BE" sz="1100" b="1" dirty="0">
                <a:solidFill>
                  <a:schemeClr val="tx1"/>
                </a:solidFill>
              </a:rPr>
              <a:t> </a:t>
            </a:r>
            <a:r>
              <a:rPr lang="fr-BE" sz="1100" b="1" dirty="0" err="1">
                <a:solidFill>
                  <a:schemeClr val="tx1"/>
                </a:solidFill>
              </a:rPr>
              <a:t>upli</a:t>
            </a:r>
            <a:r>
              <a:rPr lang="en-BE" sz="1100" b="1" dirty="0">
                <a:solidFill>
                  <a:schemeClr val="tx1"/>
                </a:solidFill>
              </a:rPr>
              <a:t>ft </a:t>
            </a:r>
            <a:r>
              <a:rPr lang="fr-BE" sz="1100" b="1" dirty="0">
                <a:solidFill>
                  <a:schemeClr val="tx1"/>
                </a:solidFill>
              </a:rPr>
              <a:t>over</a:t>
            </a:r>
            <a:r>
              <a:rPr lang="en-BE" sz="1100" b="1" dirty="0">
                <a:solidFill>
                  <a:schemeClr val="tx1"/>
                </a:solidFill>
              </a:rPr>
              <a:t> </a:t>
            </a:r>
            <a:r>
              <a:rPr lang="fr-BE" sz="1100" b="1" dirty="0">
                <a:solidFill>
                  <a:schemeClr val="tx1"/>
                </a:solidFill>
              </a:rPr>
              <a:t>base</a:t>
            </a:r>
            <a:endParaRPr lang="en-GB" sz="1100" b="1" dirty="0">
              <a:solidFill>
                <a:schemeClr val="tx1"/>
              </a:solidFill>
            </a:endParaRPr>
          </a:p>
        </p:txBody>
      </p:sp>
      <p:sp>
        <p:nvSpPr>
          <p:cNvPr id="47" name="Title 1">
            <a:extLst>
              <a:ext uri="{FF2B5EF4-FFF2-40B4-BE49-F238E27FC236}">
                <a16:creationId xmlns:a16="http://schemas.microsoft.com/office/drawing/2014/main" id="{A3D8988E-0F86-4A6F-8D66-052A52625EFA}"/>
              </a:ext>
            </a:extLst>
          </p:cNvPr>
          <p:cNvSpPr txBox="1">
            <a:spLocks/>
          </p:cNvSpPr>
          <p:nvPr/>
        </p:nvSpPr>
        <p:spPr>
          <a:xfrm>
            <a:off x="4127014" y="2039394"/>
            <a:ext cx="2522287" cy="39703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1100" b="1" dirty="0">
                <a:solidFill>
                  <a:schemeClr val="accent1"/>
                </a:solidFill>
              </a:rPr>
              <a:t>Brand building</a:t>
            </a:r>
            <a:r>
              <a:rPr lang="en-BE" sz="1100" b="1" dirty="0">
                <a:solidFill>
                  <a:schemeClr val="accent1"/>
                </a:solidFill>
              </a:rPr>
              <a:t>:</a:t>
            </a:r>
            <a:br>
              <a:rPr lang="en-BE" sz="1100" b="1" dirty="0">
                <a:solidFill>
                  <a:schemeClr val="accent1"/>
                </a:solidFill>
              </a:rPr>
            </a:br>
            <a:r>
              <a:rPr lang="fr-BE" sz="1100" b="1" dirty="0">
                <a:solidFill>
                  <a:schemeClr val="accent1"/>
                </a:solidFill>
              </a:rPr>
              <a:t>Long-</a:t>
            </a:r>
            <a:r>
              <a:rPr lang="fr-BE" sz="1100" b="1" dirty="0" err="1">
                <a:solidFill>
                  <a:schemeClr val="accent1"/>
                </a:solidFill>
              </a:rPr>
              <a:t>term</a:t>
            </a:r>
            <a:r>
              <a:rPr lang="fr-BE" sz="1100" b="1" dirty="0">
                <a:solidFill>
                  <a:schemeClr val="accent1"/>
                </a:solidFill>
              </a:rPr>
              <a:t> sales </a:t>
            </a:r>
            <a:r>
              <a:rPr lang="fr-BE" sz="1100" b="1" dirty="0" err="1">
                <a:solidFill>
                  <a:schemeClr val="accent1"/>
                </a:solidFill>
              </a:rPr>
              <a:t>growth</a:t>
            </a:r>
            <a:endParaRPr lang="en-GB" sz="1100" b="1" dirty="0">
              <a:solidFill>
                <a:schemeClr val="accent1"/>
              </a:solidFill>
            </a:endParaRPr>
          </a:p>
        </p:txBody>
      </p:sp>
      <p:cxnSp>
        <p:nvCxnSpPr>
          <p:cNvPr id="49" name="Straight Arrow Connector 48">
            <a:extLst>
              <a:ext uri="{FF2B5EF4-FFF2-40B4-BE49-F238E27FC236}">
                <a16:creationId xmlns:a16="http://schemas.microsoft.com/office/drawing/2014/main" id="{174147B1-679F-4E56-A183-4B3280C35792}"/>
              </a:ext>
            </a:extLst>
          </p:cNvPr>
          <p:cNvCxnSpPr/>
          <p:nvPr/>
        </p:nvCxnSpPr>
        <p:spPr>
          <a:xfrm>
            <a:off x="2346158" y="2464126"/>
            <a:ext cx="457200" cy="844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9EC8908-54E3-4671-A88A-0D3C0DC76694}"/>
              </a:ext>
            </a:extLst>
          </p:cNvPr>
          <p:cNvCxnSpPr/>
          <p:nvPr/>
        </p:nvCxnSpPr>
        <p:spPr>
          <a:xfrm>
            <a:off x="5388157" y="2464126"/>
            <a:ext cx="808106" cy="51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itle 1">
            <a:extLst>
              <a:ext uri="{FF2B5EF4-FFF2-40B4-BE49-F238E27FC236}">
                <a16:creationId xmlns:a16="http://schemas.microsoft.com/office/drawing/2014/main" id="{6BE04C9E-25E4-419B-90DD-0ABBE6027A91}"/>
              </a:ext>
            </a:extLst>
          </p:cNvPr>
          <p:cNvSpPr txBox="1">
            <a:spLocks/>
          </p:cNvSpPr>
          <p:nvPr/>
        </p:nvSpPr>
        <p:spPr>
          <a:xfrm>
            <a:off x="837197" y="5697860"/>
            <a:ext cx="3721511" cy="24468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dirty="0">
                <a:solidFill>
                  <a:schemeClr val="tx1">
                    <a:lumMod val="50000"/>
                    <a:lumOff val="50000"/>
                  </a:schemeClr>
                </a:solidFill>
              </a:rPr>
              <a:t>Short term effects dominate - 6 months</a:t>
            </a:r>
          </a:p>
        </p:txBody>
      </p:sp>
      <p:cxnSp>
        <p:nvCxnSpPr>
          <p:cNvPr id="54" name="Straight Arrow Connector 53">
            <a:extLst>
              <a:ext uri="{FF2B5EF4-FFF2-40B4-BE49-F238E27FC236}">
                <a16:creationId xmlns:a16="http://schemas.microsoft.com/office/drawing/2014/main" id="{4B32BF8D-35FF-4DE7-9EFC-DC4577968BF8}"/>
              </a:ext>
            </a:extLst>
          </p:cNvPr>
          <p:cNvCxnSpPr/>
          <p:nvPr/>
        </p:nvCxnSpPr>
        <p:spPr>
          <a:xfrm>
            <a:off x="801577" y="5641866"/>
            <a:ext cx="3781195"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85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AUSTRALIA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remains the strongest contributor to sales demand</a:t>
            </a:r>
            <a:endParaRPr lang="en-BE" b="0" dirty="0"/>
          </a:p>
        </p:txBody>
      </p:sp>
      <p:grpSp>
        <p:nvGrpSpPr>
          <p:cNvPr id="28" name="Group 27">
            <a:extLst>
              <a:ext uri="{FF2B5EF4-FFF2-40B4-BE49-F238E27FC236}">
                <a16:creationId xmlns:a16="http://schemas.microsoft.com/office/drawing/2014/main" id="{520B2AEB-CE5B-4041-9229-6A5EE9497CEA}"/>
              </a:ext>
            </a:extLst>
          </p:cNvPr>
          <p:cNvGrpSpPr/>
          <p:nvPr/>
        </p:nvGrpSpPr>
        <p:grpSpPr>
          <a:xfrm>
            <a:off x="0" y="1821891"/>
            <a:ext cx="3784699" cy="540000"/>
            <a:chOff x="0" y="1821891"/>
            <a:chExt cx="3784699" cy="540000"/>
          </a:xfrm>
        </p:grpSpPr>
        <p:grpSp>
          <p:nvGrpSpPr>
            <p:cNvPr id="3" name="Group 2">
              <a:extLst>
                <a:ext uri="{FF2B5EF4-FFF2-40B4-BE49-F238E27FC236}">
                  <a16:creationId xmlns:a16="http://schemas.microsoft.com/office/drawing/2014/main" id="{F9D55452-B412-4D26-9E85-B9A681700829}"/>
                </a:ext>
              </a:extLst>
            </p:cNvPr>
            <p:cNvGrpSpPr/>
            <p:nvPr/>
          </p:nvGrpSpPr>
          <p:grpSpPr>
            <a:xfrm>
              <a:off x="0" y="1821891"/>
              <a:ext cx="3784699" cy="540000"/>
              <a:chOff x="-1" y="1251283"/>
              <a:chExt cx="3784699" cy="540000"/>
            </a:xfrm>
          </p:grpSpPr>
          <p:sp>
            <p:nvSpPr>
              <p:cNvPr id="7" name="Text Placeholder 2">
                <a:extLst>
                  <a:ext uri="{FF2B5EF4-FFF2-40B4-BE49-F238E27FC236}">
                    <a16:creationId xmlns:a16="http://schemas.microsoft.com/office/drawing/2014/main" id="{5D8883E8-0915-4891-A49C-9DD9CC978CE4}"/>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15" name="Rectangle 14">
                <a:extLst>
                  <a:ext uri="{FF2B5EF4-FFF2-40B4-BE49-F238E27FC236}">
                    <a16:creationId xmlns:a16="http://schemas.microsoft.com/office/drawing/2014/main" id="{6294A426-B230-4D8B-AD31-9528C2F819A8}"/>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7" name="Freeform 5">
              <a:extLst>
                <a:ext uri="{FF2B5EF4-FFF2-40B4-BE49-F238E27FC236}">
                  <a16:creationId xmlns:a16="http://schemas.microsoft.com/office/drawing/2014/main" id="{DFC20482-0ACF-4568-A3DF-869A6E6EC51B}"/>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solidFill>
                  <a:schemeClr val="tx1">
                    <a:lumMod val="90000"/>
                    <a:lumOff val="10000"/>
                  </a:schemeClr>
                </a:solidFill>
              </a:rPr>
              <a:t>Title of the study: </a:t>
            </a:r>
            <a:br>
              <a:rPr lang="en-GB" sz="1050" b="1" dirty="0">
                <a:solidFill>
                  <a:schemeClr val="tx1">
                    <a:lumMod val="90000"/>
                    <a:lumOff val="10000"/>
                  </a:schemeClr>
                </a:solidFill>
              </a:rPr>
            </a:br>
            <a:r>
              <a:rPr lang="en-GB" sz="1050" dirty="0">
                <a:solidFill>
                  <a:schemeClr val="tx1">
                    <a:lumMod val="90000"/>
                    <a:lumOff val="10000"/>
                  </a:schemeClr>
                </a:solidFill>
              </a:rPr>
              <a:t>Can TV Generate Sales Demand?</a:t>
            </a:r>
          </a:p>
          <a:p>
            <a:pPr marL="0" indent="0">
              <a:buNone/>
            </a:pPr>
            <a:r>
              <a:rPr lang="en-GB" sz="1050" b="1" dirty="0">
                <a:solidFill>
                  <a:schemeClr val="tx1">
                    <a:lumMod val="90000"/>
                    <a:lumOff val="10000"/>
                  </a:schemeClr>
                </a:solidFill>
              </a:rPr>
              <a:t>Year of publication</a:t>
            </a:r>
            <a:r>
              <a:rPr lang="en-BE" sz="1050" b="1" dirty="0">
                <a:solidFill>
                  <a:schemeClr val="tx1">
                    <a:lumMod val="90000"/>
                    <a:lumOff val="10000"/>
                  </a:schemeClr>
                </a:solidFill>
              </a:rPr>
              <a:t>: </a:t>
            </a:r>
            <a:r>
              <a:rPr lang="en-GB" sz="1050" dirty="0">
                <a:solidFill>
                  <a:schemeClr val="tx1">
                    <a:lumMod val="90000"/>
                    <a:lumOff val="10000"/>
                  </a:schemeClr>
                </a:solidFill>
              </a:rPr>
              <a:t>2017-2021</a:t>
            </a:r>
          </a:p>
          <a:p>
            <a:pPr marL="0" indent="0">
              <a:buNone/>
            </a:pPr>
            <a:r>
              <a:rPr lang="en-GB" sz="1050" b="1" dirty="0">
                <a:solidFill>
                  <a:schemeClr val="tx1">
                    <a:lumMod val="90000"/>
                    <a:lumOff val="10000"/>
                  </a:schemeClr>
                </a:solidFill>
              </a:rPr>
              <a:t>Commissioned by: </a:t>
            </a:r>
            <a:r>
              <a:rPr lang="en-GB" sz="1050" dirty="0" err="1">
                <a:solidFill>
                  <a:schemeClr val="tx1">
                    <a:lumMod val="90000"/>
                    <a:lumOff val="10000"/>
                  </a:schemeClr>
                </a:solidFill>
              </a:rPr>
              <a:t>ThinkTV</a:t>
            </a:r>
            <a:r>
              <a:rPr lang="en-GB" sz="1050" dirty="0">
                <a:solidFill>
                  <a:schemeClr val="tx1">
                    <a:lumMod val="90000"/>
                    <a:lumOff val="10000"/>
                  </a:schemeClr>
                </a:solidFill>
              </a:rPr>
              <a:t> </a:t>
            </a:r>
            <a:r>
              <a:rPr lang="en-BE" sz="1050" dirty="0" err="1">
                <a:solidFill>
                  <a:schemeClr val="tx1">
                    <a:lumMod val="90000"/>
                    <a:lumOff val="10000"/>
                  </a:schemeClr>
                </a:solidFill>
              </a:rPr>
              <a:t>Australi</a:t>
            </a:r>
            <a:r>
              <a:rPr lang="en-GB" sz="1050" dirty="0">
                <a:solidFill>
                  <a:schemeClr val="tx1">
                    <a:lumMod val="90000"/>
                    <a:lumOff val="10000"/>
                  </a:schemeClr>
                </a:solidFill>
              </a:rPr>
              <a:t>a</a:t>
            </a:r>
          </a:p>
          <a:p>
            <a:pPr marL="0" indent="0">
              <a:buNone/>
            </a:pPr>
            <a:r>
              <a:rPr lang="en-GB" sz="1050" b="1" dirty="0">
                <a:solidFill>
                  <a:schemeClr val="tx1">
                    <a:lumMod val="90000"/>
                    <a:lumOff val="10000"/>
                  </a:schemeClr>
                </a:solidFill>
              </a:rPr>
              <a:t>Contractor</a:t>
            </a:r>
            <a:r>
              <a:rPr lang="en-BE" sz="1050" b="1" dirty="0">
                <a:solidFill>
                  <a:schemeClr val="tx1">
                    <a:lumMod val="90000"/>
                    <a:lumOff val="10000"/>
                  </a:schemeClr>
                </a:solidFill>
              </a:rPr>
              <a:t>: </a:t>
            </a:r>
            <a:r>
              <a:rPr lang="en-GB" sz="1050" dirty="0" err="1">
                <a:solidFill>
                  <a:schemeClr val="tx1">
                    <a:lumMod val="90000"/>
                    <a:lumOff val="10000"/>
                  </a:schemeClr>
                </a:solidFill>
              </a:rPr>
              <a:t>GroupM</a:t>
            </a:r>
            <a:r>
              <a:rPr lang="en-GB" sz="1050" dirty="0">
                <a:solidFill>
                  <a:schemeClr val="tx1">
                    <a:lumMod val="90000"/>
                    <a:lumOff val="10000"/>
                  </a:schemeClr>
                </a:solidFill>
              </a:rPr>
              <a:t>, Gain Theory, D&amp;D Consultants</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9" name="Text Placeholder 2">
            <a:extLst>
              <a:ext uri="{FF2B5EF4-FFF2-40B4-BE49-F238E27FC236}">
                <a16:creationId xmlns:a16="http://schemas.microsoft.com/office/drawing/2014/main" id="{96CCFBDE-1FE6-4278-8525-4D3CF623873F}"/>
              </a:ext>
            </a:extLst>
          </p:cNvPr>
          <p:cNvSpPr txBox="1">
            <a:spLocks/>
          </p:cNvSpPr>
          <p:nvPr/>
        </p:nvSpPr>
        <p:spPr>
          <a:xfrm>
            <a:off x="540001"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Total TV drives 3x greater sales volume than any other </a:t>
            </a:r>
            <a:r>
              <a:rPr lang="en-GB" sz="1600" b="1" dirty="0" err="1">
                <a:solidFill>
                  <a:schemeClr val="accent1"/>
                </a:solidFill>
              </a:rPr>
              <a:t>medi</a:t>
            </a:r>
            <a:r>
              <a:rPr lang="en-BE" sz="1600" b="1" dirty="0">
                <a:solidFill>
                  <a:schemeClr val="accent1"/>
                </a:solidFill>
              </a:rPr>
              <a:t>um</a:t>
            </a:r>
            <a:endParaRPr lang="en-GB" sz="1600" b="1" dirty="0">
              <a:solidFill>
                <a:schemeClr val="accent1"/>
              </a:solidFill>
            </a:endParaRPr>
          </a:p>
        </p:txBody>
      </p:sp>
      <p:sp>
        <p:nvSpPr>
          <p:cNvPr id="21" name="Text Placeholder 2">
            <a:extLst>
              <a:ext uri="{FF2B5EF4-FFF2-40B4-BE49-F238E27FC236}">
                <a16:creationId xmlns:a16="http://schemas.microsoft.com/office/drawing/2014/main" id="{32CF1575-54DC-4229-8451-4447BDD5CD67}"/>
              </a:ext>
            </a:extLst>
          </p:cNvPr>
          <p:cNvSpPr txBox="1">
            <a:spLocks/>
          </p:cNvSpPr>
          <p:nvPr/>
        </p:nvSpPr>
        <p:spPr>
          <a:xfrm>
            <a:off x="2617333"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Total TV remains the strongest contributor to long-term ROI</a:t>
            </a:r>
            <a:endParaRPr lang="en-BE" sz="1600" b="1" dirty="0">
              <a:solidFill>
                <a:schemeClr val="accent1"/>
              </a:solidFill>
            </a:endParaRPr>
          </a:p>
        </p:txBody>
      </p:sp>
      <p:sp>
        <p:nvSpPr>
          <p:cNvPr id="22" name="Text Placeholder 2">
            <a:extLst>
              <a:ext uri="{FF2B5EF4-FFF2-40B4-BE49-F238E27FC236}">
                <a16:creationId xmlns:a16="http://schemas.microsoft.com/office/drawing/2014/main" id="{33560D10-5108-4118-A7D1-FC23AB80EE94}"/>
              </a:ext>
            </a:extLst>
          </p:cNvPr>
          <p:cNvSpPr txBox="1">
            <a:spLocks/>
          </p:cNvSpPr>
          <p:nvPr/>
        </p:nvSpPr>
        <p:spPr>
          <a:xfrm>
            <a:off x="4694665" y="2699922"/>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Total TV is fundamental to the sales demand derived from search contributing 18% towards the sales impact</a:t>
            </a:r>
          </a:p>
        </p:txBody>
      </p:sp>
      <p:sp>
        <p:nvSpPr>
          <p:cNvPr id="23" name="Text Placeholder 2">
            <a:extLst>
              <a:ext uri="{FF2B5EF4-FFF2-40B4-BE49-F238E27FC236}">
                <a16:creationId xmlns:a16="http://schemas.microsoft.com/office/drawing/2014/main" id="{D5C9F075-30FB-46B4-816A-FF11C8CAFD7F}"/>
              </a:ext>
            </a:extLst>
          </p:cNvPr>
          <p:cNvSpPr txBox="1">
            <a:spLocks/>
          </p:cNvSpPr>
          <p:nvPr/>
        </p:nvSpPr>
        <p:spPr>
          <a:xfrm>
            <a:off x="6771997"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 has the greatest synergistic effect, providing the highest lift in the performance of other channels</a:t>
            </a:r>
          </a:p>
        </p:txBody>
      </p:sp>
      <p:pic>
        <p:nvPicPr>
          <p:cNvPr id="5" name="Picture 4">
            <a:extLst>
              <a:ext uri="{FF2B5EF4-FFF2-40B4-BE49-F238E27FC236}">
                <a16:creationId xmlns:a16="http://schemas.microsoft.com/office/drawing/2014/main" id="{3899706D-014F-4FE8-8079-B9E3B6194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6712" y="6189980"/>
            <a:ext cx="593651" cy="593651"/>
          </a:xfrm>
          <a:prstGeom prst="rect">
            <a:avLst/>
          </a:prstGeom>
        </p:spPr>
      </p:pic>
    </p:spTree>
    <p:extLst>
      <p:ext uri="{BB962C8B-B14F-4D97-AF65-F5344CB8AC3E}">
        <p14:creationId xmlns:p14="http://schemas.microsoft.com/office/powerpoint/2010/main" val="1167828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21159C-BDAC-4470-915E-3AB8614F18F9}"/>
              </a:ext>
            </a:extLst>
          </p:cNvPr>
          <p:cNvSpPr/>
          <p:nvPr/>
        </p:nvSpPr>
        <p:spPr>
          <a:xfrm>
            <a:off x="0" y="1244600"/>
            <a:ext cx="12192000"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dirty="0"/>
              <a:t>TV is best for market share growth</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a:t>
            </a:r>
            <a:r>
              <a:rPr lang="en-BE" sz="1000" i="1" dirty="0">
                <a:solidFill>
                  <a:schemeClr val="tx1">
                    <a:lumMod val="50000"/>
                    <a:lumOff val="50000"/>
                  </a:schemeClr>
                </a:solidFill>
                <a:cs typeface="Arial" panose="020B0604020202020204" pitchFamily="34" charset="0"/>
              </a:rPr>
              <a:t>IPA Databank, 2014-2016</a:t>
            </a:r>
            <a:endParaRPr lang="en-GB" sz="1000" i="1" dirty="0">
              <a:solidFill>
                <a:schemeClr val="tx1">
                  <a:lumMod val="50000"/>
                  <a:lumOff val="50000"/>
                </a:schemeClr>
              </a:solidFill>
              <a:cs typeface="Arial" panose="020B0604020202020204" pitchFamily="34" charset="0"/>
            </a:endParaRPr>
          </a:p>
        </p:txBody>
      </p:sp>
      <p:pic>
        <p:nvPicPr>
          <p:cNvPr id="13" name="Picture 12">
            <a:extLst>
              <a:ext uri="{FF2B5EF4-FFF2-40B4-BE49-F238E27FC236}">
                <a16:creationId xmlns:a16="http://schemas.microsoft.com/office/drawing/2014/main" id="{D9F51D79-26CE-4086-A262-91D3AAC8E8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aphicFrame>
        <p:nvGraphicFramePr>
          <p:cNvPr id="8" name="Chart 7">
            <a:extLst>
              <a:ext uri="{FF2B5EF4-FFF2-40B4-BE49-F238E27FC236}">
                <a16:creationId xmlns:a16="http://schemas.microsoft.com/office/drawing/2014/main" id="{7AFCC4E9-E926-4361-BC2C-9E59E1F6D1CA}"/>
              </a:ext>
            </a:extLst>
          </p:cNvPr>
          <p:cNvGraphicFramePr/>
          <p:nvPr>
            <p:extLst>
              <p:ext uri="{D42A27DB-BD31-4B8C-83A1-F6EECF244321}">
                <p14:modId xmlns:p14="http://schemas.microsoft.com/office/powerpoint/2010/main" val="3563062532"/>
              </p:ext>
            </p:extLst>
          </p:nvPr>
        </p:nvGraphicFramePr>
        <p:xfrm>
          <a:off x="342899" y="1479884"/>
          <a:ext cx="11515725" cy="4451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825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KINGDOM</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dirty="0"/>
              <a:t>The broader the reach, the broader the effects</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Advertising Effectiveness: the long and short of it, Peter Field/Les Binet/IPA, 2012</a:t>
            </a:r>
          </a:p>
        </p:txBody>
      </p:sp>
      <p:sp>
        <p:nvSpPr>
          <p:cNvPr id="8" name="Rectangle 7">
            <a:extLst>
              <a:ext uri="{FF2B5EF4-FFF2-40B4-BE49-F238E27FC236}">
                <a16:creationId xmlns:a16="http://schemas.microsoft.com/office/drawing/2014/main" id="{68F546B9-6A87-4A33-B051-2E7491147F5E}"/>
              </a:ext>
            </a:extLst>
          </p:cNvPr>
          <p:cNvSpPr/>
          <p:nvPr/>
        </p:nvSpPr>
        <p:spPr>
          <a:xfrm>
            <a:off x="-1" y="1744579"/>
            <a:ext cx="5948917" cy="435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E99F412F-2C25-4941-9EA8-B8DCD35B242F}"/>
              </a:ext>
            </a:extLst>
          </p:cNvPr>
          <p:cNvSpPr/>
          <p:nvPr/>
        </p:nvSpPr>
        <p:spPr>
          <a:xfrm>
            <a:off x="6246454" y="1744578"/>
            <a:ext cx="5948917" cy="435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9" name="Chart 18">
            <a:extLst>
              <a:ext uri="{FF2B5EF4-FFF2-40B4-BE49-F238E27FC236}">
                <a16:creationId xmlns:a16="http://schemas.microsoft.com/office/drawing/2014/main" id="{0506DA46-8AFE-4D70-B8F0-223FF971D6DA}"/>
              </a:ext>
            </a:extLst>
          </p:cNvPr>
          <p:cNvGraphicFramePr/>
          <p:nvPr>
            <p:extLst>
              <p:ext uri="{D42A27DB-BD31-4B8C-83A1-F6EECF244321}">
                <p14:modId xmlns:p14="http://schemas.microsoft.com/office/powerpoint/2010/main" val="4284780687"/>
              </p:ext>
            </p:extLst>
          </p:nvPr>
        </p:nvGraphicFramePr>
        <p:xfrm>
          <a:off x="342899" y="1876926"/>
          <a:ext cx="5275429" cy="3899579"/>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2">
            <a:extLst>
              <a:ext uri="{FF2B5EF4-FFF2-40B4-BE49-F238E27FC236}">
                <a16:creationId xmlns:a16="http://schemas.microsoft.com/office/drawing/2014/main" id="{226522E4-2621-4054-9BB3-C52B89A852ED}"/>
              </a:ext>
            </a:extLst>
          </p:cNvPr>
          <p:cNvSpPr txBox="1">
            <a:spLocks/>
          </p:cNvSpPr>
          <p:nvPr/>
        </p:nvSpPr>
        <p:spPr>
          <a:xfrm>
            <a:off x="342899" y="1081495"/>
            <a:ext cx="11515725" cy="300791"/>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300" b="1" dirty="0"/>
              <a:t>Average number of very large business effects reported</a:t>
            </a:r>
            <a:endParaRPr lang="en-BE" sz="1300" dirty="0"/>
          </a:p>
        </p:txBody>
      </p:sp>
      <p:pic>
        <p:nvPicPr>
          <p:cNvPr id="26" name="Picture 25">
            <a:extLst>
              <a:ext uri="{FF2B5EF4-FFF2-40B4-BE49-F238E27FC236}">
                <a16:creationId xmlns:a16="http://schemas.microsoft.com/office/drawing/2014/main" id="{A7FD1B6C-7343-460A-B0B2-1EC64016A4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aphicFrame>
        <p:nvGraphicFramePr>
          <p:cNvPr id="12" name="Chart 11">
            <a:extLst>
              <a:ext uri="{FF2B5EF4-FFF2-40B4-BE49-F238E27FC236}">
                <a16:creationId xmlns:a16="http://schemas.microsoft.com/office/drawing/2014/main" id="{27BE72B8-2D8F-4C13-AC36-5594C42669CF}"/>
              </a:ext>
            </a:extLst>
          </p:cNvPr>
          <p:cNvGraphicFramePr/>
          <p:nvPr>
            <p:extLst>
              <p:ext uri="{D42A27DB-BD31-4B8C-83A1-F6EECF244321}">
                <p14:modId xmlns:p14="http://schemas.microsoft.com/office/powerpoint/2010/main" val="836838788"/>
              </p:ext>
            </p:extLst>
          </p:nvPr>
        </p:nvGraphicFramePr>
        <p:xfrm>
          <a:off x="6573672" y="1876926"/>
          <a:ext cx="5275429" cy="38995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5381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STATES</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is a growth engine that drives measurable results across all life stages of a brand</a:t>
            </a:r>
            <a:endParaRPr lang="en-BE" b="0" dirty="0"/>
          </a:p>
        </p:txBody>
      </p:sp>
      <p:sp>
        <p:nvSpPr>
          <p:cNvPr id="10" name="Text Placeholder 2">
            <a:extLst>
              <a:ext uri="{FF2B5EF4-FFF2-40B4-BE49-F238E27FC236}">
                <a16:creationId xmlns:a16="http://schemas.microsoft.com/office/drawing/2014/main" id="{2DA19A97-07E5-449A-8311-908F70B56E70}"/>
              </a:ext>
            </a:extLst>
          </p:cNvPr>
          <p:cNvSpPr txBox="1">
            <a:spLocks/>
          </p:cNvSpPr>
          <p:nvPr/>
        </p:nvSpPr>
        <p:spPr>
          <a:xfrm>
            <a:off x="556854" y="2709800"/>
            <a:ext cx="2520000" cy="3046229"/>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dirty="0"/>
              <a:t>Both direct-to-consumer (DTC) and non-DTC brands across all life stages saw an </a:t>
            </a:r>
            <a:r>
              <a:rPr lang="en-GB" sz="1400" b="1" dirty="0">
                <a:solidFill>
                  <a:schemeClr val="accent1"/>
                </a:solidFill>
              </a:rPr>
              <a:t>immediate double-digit increase in unique visitors to their digital platforms </a:t>
            </a:r>
            <a:r>
              <a:rPr lang="en-GB" sz="1400" dirty="0"/>
              <a:t>during their TV launch month</a:t>
            </a:r>
          </a:p>
        </p:txBody>
      </p:sp>
      <p:sp>
        <p:nvSpPr>
          <p:cNvPr id="16" name="Text Placeholder 2">
            <a:extLst>
              <a:ext uri="{FF2B5EF4-FFF2-40B4-BE49-F238E27FC236}">
                <a16:creationId xmlns:a16="http://schemas.microsoft.com/office/drawing/2014/main" id="{81203E42-F2D4-482D-8634-E369F2A1A921}"/>
              </a:ext>
            </a:extLst>
          </p:cNvPr>
          <p:cNvSpPr txBox="1">
            <a:spLocks/>
          </p:cNvSpPr>
          <p:nvPr/>
        </p:nvSpPr>
        <p:spPr>
          <a:xfrm>
            <a:off x="3302833" y="2709798"/>
            <a:ext cx="2520000" cy="3046228"/>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Younger brands (three years or less) see the largest impact of TV </a:t>
            </a:r>
            <a:br>
              <a:rPr lang="en-GB" sz="1400" b="1" dirty="0">
                <a:solidFill>
                  <a:schemeClr val="accent1"/>
                </a:solidFill>
              </a:rPr>
            </a:br>
            <a:r>
              <a:rPr lang="en-GB" sz="1400" dirty="0"/>
              <a:t>as they are establishing their story and identity in market</a:t>
            </a:r>
          </a:p>
        </p:txBody>
      </p:sp>
      <p:sp>
        <p:nvSpPr>
          <p:cNvPr id="17" name="Text Placeholder 2">
            <a:extLst>
              <a:ext uri="{FF2B5EF4-FFF2-40B4-BE49-F238E27FC236}">
                <a16:creationId xmlns:a16="http://schemas.microsoft.com/office/drawing/2014/main" id="{3659AED7-B10C-4D19-919D-1218FFE6C224}"/>
              </a:ext>
            </a:extLst>
          </p:cNvPr>
          <p:cNvSpPr txBox="1">
            <a:spLocks/>
          </p:cNvSpPr>
          <p:nvPr/>
        </p:nvSpPr>
        <p:spPr>
          <a:xfrm>
            <a:off x="6048812" y="2709798"/>
            <a:ext cx="2520000" cy="3046227"/>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400" b="1" dirty="0">
                <a:solidFill>
                  <a:schemeClr val="accent1"/>
                </a:solidFill>
              </a:rPr>
              <a:t>The longer that younger DTC brands are active on-air the higher their digital engagement</a:t>
            </a:r>
            <a:r>
              <a:rPr lang="en-GB" sz="1400" dirty="0"/>
              <a:t> as additional consumers are exposed to the brand and messaging</a:t>
            </a:r>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t>The Halo Effect: Tv As a Growth Engine</a:t>
            </a:r>
          </a:p>
          <a:p>
            <a:pPr marL="0" indent="0">
              <a:buNone/>
            </a:pPr>
            <a:r>
              <a:rPr lang="en-GB" sz="1050" b="1" dirty="0"/>
              <a:t>Year of publication</a:t>
            </a:r>
            <a:r>
              <a:rPr lang="en-BE" sz="1050" b="1" dirty="0"/>
              <a:t>: </a:t>
            </a:r>
            <a:r>
              <a:rPr lang="en-GB" sz="1050" dirty="0"/>
              <a:t>2020</a:t>
            </a:r>
          </a:p>
          <a:p>
            <a:pPr marL="0" indent="0">
              <a:buNone/>
            </a:pPr>
            <a:r>
              <a:rPr lang="en-GB" sz="1050" b="1" dirty="0"/>
              <a:t>Commissioned by: </a:t>
            </a:r>
            <a:r>
              <a:rPr lang="en-GB" sz="1050" dirty="0"/>
              <a:t>VAB &amp; </a:t>
            </a:r>
            <a:r>
              <a:rPr lang="en-GB" sz="1050" dirty="0" err="1"/>
              <a:t>Effectv</a:t>
            </a:r>
            <a:endParaRPr lang="en-GB" sz="1050" dirty="0"/>
          </a:p>
          <a:p>
            <a:pPr marL="0" indent="0">
              <a:buNone/>
            </a:pPr>
            <a:r>
              <a:rPr lang="en-GB" sz="1050" b="1" dirty="0"/>
              <a:t>Contractor</a:t>
            </a:r>
            <a:r>
              <a:rPr lang="en-BE" sz="1050" b="1" dirty="0"/>
              <a:t>: </a:t>
            </a:r>
            <a:r>
              <a:rPr lang="en-GB" sz="1050" dirty="0"/>
              <a:t>VAB &amp; </a:t>
            </a:r>
            <a:r>
              <a:rPr lang="en-GB" sz="1050" dirty="0" err="1"/>
              <a:t>Effectv</a:t>
            </a:r>
            <a:endParaRPr lang="en-GB" sz="1050" dirty="0"/>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pic>
        <p:nvPicPr>
          <p:cNvPr id="19" name="Picture 18">
            <a:extLst>
              <a:ext uri="{FF2B5EF4-FFF2-40B4-BE49-F238E27FC236}">
                <a16:creationId xmlns:a16="http://schemas.microsoft.com/office/drawing/2014/main" id="{A96333F3-3D35-4F76-8783-23E954DE11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8" name="Group 17">
            <a:extLst>
              <a:ext uri="{FF2B5EF4-FFF2-40B4-BE49-F238E27FC236}">
                <a16:creationId xmlns:a16="http://schemas.microsoft.com/office/drawing/2014/main" id="{937947F9-7FF5-4488-8476-4095EA03442B}"/>
              </a:ext>
            </a:extLst>
          </p:cNvPr>
          <p:cNvGrpSpPr/>
          <p:nvPr/>
        </p:nvGrpSpPr>
        <p:grpSpPr>
          <a:xfrm>
            <a:off x="0" y="1821891"/>
            <a:ext cx="3784699" cy="540000"/>
            <a:chOff x="0" y="1821891"/>
            <a:chExt cx="3784699" cy="540000"/>
          </a:xfrm>
        </p:grpSpPr>
        <p:grpSp>
          <p:nvGrpSpPr>
            <p:cNvPr id="21" name="Group 20">
              <a:extLst>
                <a:ext uri="{FF2B5EF4-FFF2-40B4-BE49-F238E27FC236}">
                  <a16:creationId xmlns:a16="http://schemas.microsoft.com/office/drawing/2014/main" id="{1D81C98D-41BE-4D06-BFA6-0EF56D5FB58A}"/>
                </a:ext>
              </a:extLst>
            </p:cNvPr>
            <p:cNvGrpSpPr/>
            <p:nvPr/>
          </p:nvGrpSpPr>
          <p:grpSpPr>
            <a:xfrm>
              <a:off x="0" y="1821891"/>
              <a:ext cx="3784699" cy="540000"/>
              <a:chOff x="-1" y="1251283"/>
              <a:chExt cx="3784699" cy="540000"/>
            </a:xfrm>
          </p:grpSpPr>
          <p:sp>
            <p:nvSpPr>
              <p:cNvPr id="23" name="Text Placeholder 2">
                <a:extLst>
                  <a:ext uri="{FF2B5EF4-FFF2-40B4-BE49-F238E27FC236}">
                    <a16:creationId xmlns:a16="http://schemas.microsoft.com/office/drawing/2014/main" id="{FCF12BFD-6838-4847-BF2C-965FCB9E6120}"/>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4" name="Rectangle 23">
                <a:extLst>
                  <a:ext uri="{FF2B5EF4-FFF2-40B4-BE49-F238E27FC236}">
                    <a16:creationId xmlns:a16="http://schemas.microsoft.com/office/drawing/2014/main" id="{532BC4CE-D42C-4A1D-AC08-55D6EF7D1B57}"/>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2" name="Freeform 5">
              <a:extLst>
                <a:ext uri="{FF2B5EF4-FFF2-40B4-BE49-F238E27FC236}">
                  <a16:creationId xmlns:a16="http://schemas.microsoft.com/office/drawing/2014/main" id="{27A0CCE6-0FCC-4CFE-9573-4094D3563900}"/>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3562273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A3CCF-6AC3-4576-87C6-85114B10004B}"/>
              </a:ext>
            </a:extLst>
          </p:cNvPr>
          <p:cNvSpPr/>
          <p:nvPr/>
        </p:nvSpPr>
        <p:spPr>
          <a:xfrm>
            <a:off x="-1" y="2354443"/>
            <a:ext cx="9117419" cy="374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STATES</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drives immediate increases in website traffic among direct-to-consumer brands, particularly younger ones</a:t>
            </a:r>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61610"/>
          </a:xfrm>
          <a:prstGeom prst="rect">
            <a:avLst/>
          </a:prstGeom>
          <a:noFill/>
        </p:spPr>
        <p:txBody>
          <a:bodyPr wrap="square" rtlCol="0">
            <a:spAutoFit/>
          </a:bodyPr>
          <a:lstStyle/>
          <a:p>
            <a:r>
              <a:rPr lang="en-GB" sz="1050" i="1" dirty="0">
                <a:solidFill>
                  <a:schemeClr val="tx1">
                    <a:lumMod val="50000"/>
                    <a:lumOff val="50000"/>
                  </a:schemeClr>
                </a:solidFill>
                <a:cs typeface="Arial" panose="020B0604020202020204" pitchFamily="34" charset="0"/>
              </a:rPr>
              <a:t>Source: </a:t>
            </a:r>
            <a:r>
              <a:rPr lang="en-US" sz="1050" i="1" dirty="0">
                <a:solidFill>
                  <a:schemeClr val="tx1">
                    <a:lumMod val="50000"/>
                    <a:lumOff val="50000"/>
                  </a:schemeClr>
                </a:solidFill>
                <a:hlinkClick r:id="rId3">
                  <a:extLst>
                    <a:ext uri="{A12FA001-AC4F-418D-AE19-62706E023703}">
                      <ahyp:hlinkClr xmlns:ahyp="http://schemas.microsoft.com/office/drawing/2018/hyperlinkcolor" val="tx"/>
                    </a:ext>
                  </a:extLst>
                </a:hlinkClick>
              </a:rPr>
              <a:t>The Halo Effect: TV as a Growth Engine</a:t>
            </a:r>
            <a:r>
              <a:rPr lang="en-US" sz="1050" i="1" dirty="0">
                <a:solidFill>
                  <a:schemeClr val="tx1">
                    <a:lumMod val="50000"/>
                    <a:lumOff val="50000"/>
                  </a:schemeClr>
                </a:solidFill>
              </a:rPr>
              <a:t>, VAB, 2020</a:t>
            </a:r>
            <a:endParaRPr lang="en-GB" sz="1050" i="1" dirty="0">
              <a:solidFill>
                <a:schemeClr val="tx1">
                  <a:lumMod val="50000"/>
                  <a:lumOff val="50000"/>
                </a:schemeClr>
              </a:solidFill>
              <a:cs typeface="Arial" panose="020B0604020202020204" pitchFamily="34" charset="0"/>
            </a:endParaRPr>
          </a:p>
        </p:txBody>
      </p:sp>
      <p:sp>
        <p:nvSpPr>
          <p:cNvPr id="56" name="TextBox 55">
            <a:extLst>
              <a:ext uri="{FF2B5EF4-FFF2-40B4-BE49-F238E27FC236}">
                <a16:creationId xmlns:a16="http://schemas.microsoft.com/office/drawing/2014/main" id="{F283B34C-45F2-44BB-AE8A-C5C3577A9117}"/>
              </a:ext>
            </a:extLst>
          </p:cNvPr>
          <p:cNvSpPr txBox="1"/>
          <p:nvPr/>
        </p:nvSpPr>
        <p:spPr>
          <a:xfrm>
            <a:off x="342899" y="2551445"/>
            <a:ext cx="8437162" cy="52322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effectLst/>
                <a:uLnTx/>
                <a:uFillTx/>
                <a:ea typeface="Open Sans" panose="020B0606030504020204" pitchFamily="34" charset="0"/>
                <a:cs typeface="Open Sans" panose="020B0606030504020204" pitchFamily="34" charset="0"/>
              </a:rPr>
              <a:t>Direct-to-Consumer Brands: TV Launch Month* vs. Three-Month Average Prior To TV</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a:ln>
                  <a:noFill/>
                </a:ln>
                <a:effectLst/>
                <a:uLnTx/>
                <a:uFillTx/>
                <a:ea typeface="Open Sans" panose="020B0606030504020204" pitchFamily="34" charset="0"/>
                <a:cs typeface="Open Sans" panose="020B0606030504020204" pitchFamily="34" charset="0"/>
              </a:rPr>
              <a:t>Average Website Unique Visitors</a:t>
            </a:r>
          </a:p>
        </p:txBody>
      </p:sp>
      <p:sp>
        <p:nvSpPr>
          <p:cNvPr id="57" name="Oval 56">
            <a:extLst>
              <a:ext uri="{FF2B5EF4-FFF2-40B4-BE49-F238E27FC236}">
                <a16:creationId xmlns:a16="http://schemas.microsoft.com/office/drawing/2014/main" id="{B7DEBE2B-59F7-4CB8-990A-8883F5005248}"/>
              </a:ext>
            </a:extLst>
          </p:cNvPr>
          <p:cNvSpPr/>
          <p:nvPr/>
        </p:nvSpPr>
        <p:spPr>
          <a:xfrm>
            <a:off x="1925471" y="3725212"/>
            <a:ext cx="2070000" cy="207000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ea typeface="+mn-ea"/>
                <a:cs typeface="+mn-cs"/>
              </a:rPr>
              <a:t>+23%</a:t>
            </a:r>
          </a:p>
        </p:txBody>
      </p:sp>
      <p:sp>
        <p:nvSpPr>
          <p:cNvPr id="58" name="Rectangle 57">
            <a:extLst>
              <a:ext uri="{FF2B5EF4-FFF2-40B4-BE49-F238E27FC236}">
                <a16:creationId xmlns:a16="http://schemas.microsoft.com/office/drawing/2014/main" id="{3F0DBEFE-1085-4F32-BA71-7663DE045B86}"/>
              </a:ext>
            </a:extLst>
          </p:cNvPr>
          <p:cNvSpPr/>
          <p:nvPr/>
        </p:nvSpPr>
        <p:spPr>
          <a:xfrm>
            <a:off x="1925471" y="3206062"/>
            <a:ext cx="2070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mn-cs"/>
              </a:rPr>
              <a:t>Three Years Old or Younger</a:t>
            </a:r>
          </a:p>
        </p:txBody>
      </p:sp>
      <p:sp>
        <p:nvSpPr>
          <p:cNvPr id="59" name="Oval 58">
            <a:extLst>
              <a:ext uri="{FF2B5EF4-FFF2-40B4-BE49-F238E27FC236}">
                <a16:creationId xmlns:a16="http://schemas.microsoft.com/office/drawing/2014/main" id="{07D7E8CE-5D9F-4239-B84F-CA739C6DC0FE}"/>
              </a:ext>
            </a:extLst>
          </p:cNvPr>
          <p:cNvSpPr/>
          <p:nvPr/>
        </p:nvSpPr>
        <p:spPr>
          <a:xfrm>
            <a:off x="4317766" y="3725212"/>
            <a:ext cx="2070000" cy="207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ea typeface="+mn-ea"/>
                <a:cs typeface="+mn-cs"/>
              </a:rPr>
              <a:t>+19%</a:t>
            </a:r>
          </a:p>
        </p:txBody>
      </p:sp>
      <p:sp>
        <p:nvSpPr>
          <p:cNvPr id="60" name="Oval 59">
            <a:extLst>
              <a:ext uri="{FF2B5EF4-FFF2-40B4-BE49-F238E27FC236}">
                <a16:creationId xmlns:a16="http://schemas.microsoft.com/office/drawing/2014/main" id="{751BFCF8-5726-42D0-BAC4-FDF5BA2004A1}"/>
              </a:ext>
            </a:extLst>
          </p:cNvPr>
          <p:cNvSpPr/>
          <p:nvPr/>
        </p:nvSpPr>
        <p:spPr>
          <a:xfrm>
            <a:off x="6710061" y="3725213"/>
            <a:ext cx="2070000" cy="207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ea typeface="+mn-ea"/>
                <a:cs typeface="+mn-cs"/>
              </a:rPr>
              <a:t>+10%</a:t>
            </a:r>
          </a:p>
        </p:txBody>
      </p:sp>
      <p:sp>
        <p:nvSpPr>
          <p:cNvPr id="63" name="Rectangle 62">
            <a:extLst>
              <a:ext uri="{FF2B5EF4-FFF2-40B4-BE49-F238E27FC236}">
                <a16:creationId xmlns:a16="http://schemas.microsoft.com/office/drawing/2014/main" id="{4BDC1DC8-3894-4BD9-88D5-C7ACBF04CD1B}"/>
              </a:ext>
            </a:extLst>
          </p:cNvPr>
          <p:cNvSpPr/>
          <p:nvPr/>
        </p:nvSpPr>
        <p:spPr>
          <a:xfrm>
            <a:off x="6710061" y="3206062"/>
            <a:ext cx="207000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mn-cs"/>
              </a:rPr>
              <a:t>Eight Years or Older</a:t>
            </a:r>
          </a:p>
        </p:txBody>
      </p:sp>
      <p:sp>
        <p:nvSpPr>
          <p:cNvPr id="64" name="Rectangle 63">
            <a:extLst>
              <a:ext uri="{FF2B5EF4-FFF2-40B4-BE49-F238E27FC236}">
                <a16:creationId xmlns:a16="http://schemas.microsoft.com/office/drawing/2014/main" id="{9EBF93E6-7BAE-4AA0-B519-7C663F4D47C2}"/>
              </a:ext>
            </a:extLst>
          </p:cNvPr>
          <p:cNvSpPr/>
          <p:nvPr/>
        </p:nvSpPr>
        <p:spPr>
          <a:xfrm>
            <a:off x="4317766" y="3206062"/>
            <a:ext cx="2070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mn-cs"/>
              </a:rPr>
              <a:t>Between Four – </a:t>
            </a:r>
            <a:br>
              <a:rPr kumimoji="0" lang="en-US" sz="1100" i="0" u="none" strike="noStrike" kern="1200" cap="none" spc="0" normalizeH="0" baseline="0" noProof="0" dirty="0">
                <a:ln>
                  <a:noFill/>
                </a:ln>
                <a:effectLst/>
                <a:uLnTx/>
                <a:uFillTx/>
                <a:ea typeface="+mn-ea"/>
                <a:cs typeface="+mn-cs"/>
              </a:rPr>
            </a:br>
            <a:r>
              <a:rPr kumimoji="0" lang="en-US" sz="1100" i="0" u="none" strike="noStrike" kern="1200" cap="none" spc="0" normalizeH="0" baseline="0" noProof="0" dirty="0">
                <a:ln>
                  <a:noFill/>
                </a:ln>
                <a:effectLst/>
                <a:uLnTx/>
                <a:uFillTx/>
                <a:ea typeface="+mn-ea"/>
                <a:cs typeface="+mn-cs"/>
              </a:rPr>
              <a:t>Seven Years Old</a:t>
            </a:r>
          </a:p>
        </p:txBody>
      </p:sp>
      <p:sp>
        <p:nvSpPr>
          <p:cNvPr id="65" name="TextBox 64">
            <a:extLst>
              <a:ext uri="{FF2B5EF4-FFF2-40B4-BE49-F238E27FC236}">
                <a16:creationId xmlns:a16="http://schemas.microsoft.com/office/drawing/2014/main" id="{8DB7E69F-E700-4C59-AC1F-8DB372BB3CCB}"/>
              </a:ext>
            </a:extLst>
          </p:cNvPr>
          <p:cNvSpPr txBox="1"/>
          <p:nvPr/>
        </p:nvSpPr>
        <p:spPr>
          <a:xfrm>
            <a:off x="342900" y="4295157"/>
            <a:ext cx="119019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25000"/>
                  </a:srgbClr>
                </a:solidFill>
                <a:effectLst/>
                <a:uLnTx/>
                <a:uFillTx/>
                <a:ea typeface="Open Sans" panose="020B0606030504020204" pitchFamily="34" charset="0"/>
                <a:cs typeface="Open Sans" panose="020B0606030504020204" pitchFamily="34" charset="0"/>
              </a:rPr>
              <a:t>Unique </a:t>
            </a:r>
            <a:r>
              <a:rPr lang="en-US" sz="1400" b="1" dirty="0">
                <a:solidFill>
                  <a:srgbClr val="FFFFFF">
                    <a:lumMod val="25000"/>
                  </a:srgbClr>
                </a:solidFill>
                <a:ea typeface="Open Sans" panose="020B0606030504020204" pitchFamily="34" charset="0"/>
                <a:cs typeface="Open Sans" panose="020B0606030504020204" pitchFamily="34" charset="0"/>
              </a:rPr>
              <a:t>vi</a:t>
            </a:r>
            <a:r>
              <a:rPr kumimoji="0" lang="en-US" sz="1400" b="1" i="0" u="none" strike="noStrike" kern="1200" cap="none" spc="0" normalizeH="0" baseline="0" noProof="0" dirty="0" err="1">
                <a:ln>
                  <a:noFill/>
                </a:ln>
                <a:solidFill>
                  <a:srgbClr val="FFFFFF">
                    <a:lumMod val="25000"/>
                  </a:srgbClr>
                </a:solidFill>
                <a:effectLst/>
                <a:uLnTx/>
                <a:uFillTx/>
                <a:ea typeface="Open Sans" panose="020B0606030504020204" pitchFamily="34" charset="0"/>
                <a:cs typeface="Open Sans" panose="020B0606030504020204" pitchFamily="34" charset="0"/>
              </a:rPr>
              <a:t>sitors</a:t>
            </a:r>
            <a:r>
              <a:rPr kumimoji="0" lang="en-US" sz="1400" b="1" i="0" u="none" strike="noStrike" kern="1200" cap="none" spc="0" normalizeH="0" baseline="0" noProof="0" dirty="0">
                <a:ln>
                  <a:noFill/>
                </a:ln>
                <a:solidFill>
                  <a:srgbClr val="FFFFFF">
                    <a:lumMod val="25000"/>
                  </a:srgbClr>
                </a:solidFill>
                <a:effectLst/>
                <a:uLnTx/>
                <a:uFillTx/>
                <a:ea typeface="Open Sans" panose="020B0606030504020204" pitchFamily="34" charset="0"/>
                <a:cs typeface="Open Sans" panose="020B0606030504020204" pitchFamily="34" charset="0"/>
              </a:rPr>
              <a:t> % increase</a:t>
            </a:r>
          </a:p>
        </p:txBody>
      </p:sp>
      <p:sp>
        <p:nvSpPr>
          <p:cNvPr id="66" name="Text Placeholder 2">
            <a:extLst>
              <a:ext uri="{FF2B5EF4-FFF2-40B4-BE49-F238E27FC236}">
                <a16:creationId xmlns:a16="http://schemas.microsoft.com/office/drawing/2014/main" id="{9B3BEBC9-FDE4-4C80-AF0A-EE03E3CFBBAB}"/>
              </a:ext>
            </a:extLst>
          </p:cNvPr>
          <p:cNvSpPr txBox="1">
            <a:spLocks/>
          </p:cNvSpPr>
          <p:nvPr/>
        </p:nvSpPr>
        <p:spPr>
          <a:xfrm>
            <a:off x="9480884" y="2283725"/>
            <a:ext cx="2377742" cy="3820210"/>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050" b="1" dirty="0">
                <a:solidFill>
                  <a:schemeClr val="accent1"/>
                </a:solidFill>
              </a:rPr>
              <a:t>The younger DTC brands saw the largest impact from their TV launch month, with the largest website traffic lifts on average</a:t>
            </a:r>
          </a:p>
          <a:p>
            <a:pPr marL="0" indent="0">
              <a:spcAft>
                <a:spcPts val="1200"/>
              </a:spcAft>
              <a:buNone/>
            </a:pPr>
            <a:r>
              <a:rPr lang="en-GB" sz="1050" dirty="0">
                <a:solidFill>
                  <a:schemeClr val="tx1">
                    <a:lumMod val="25000"/>
                    <a:lumOff val="75000"/>
                  </a:schemeClr>
                </a:solidFill>
              </a:rPr>
              <a:t>------------------------------------------------------</a:t>
            </a:r>
          </a:p>
          <a:p>
            <a:pPr marL="0" indent="0">
              <a:spcAft>
                <a:spcPts val="1200"/>
              </a:spcAft>
              <a:buNone/>
            </a:pPr>
            <a:r>
              <a:rPr lang="en-GB" sz="1050" b="1" dirty="0"/>
              <a:t>How to Read: </a:t>
            </a:r>
            <a:br>
              <a:rPr lang="en-GB" sz="1050" dirty="0"/>
            </a:br>
            <a:r>
              <a:rPr lang="en-GB" sz="1050" dirty="0"/>
              <a:t>DTC brands that are three years old or younger saw a +23% lift in their website traffic during their TV launch month vs. their three-month average website traffic prior to TV.</a:t>
            </a:r>
          </a:p>
          <a:p>
            <a:pPr marL="0" indent="0">
              <a:spcAft>
                <a:spcPts val="1200"/>
              </a:spcAft>
              <a:buNone/>
            </a:pPr>
            <a:r>
              <a:rPr lang="en-GB" sz="1050" dirty="0">
                <a:solidFill>
                  <a:schemeClr val="tx1">
                    <a:lumMod val="25000"/>
                    <a:lumOff val="75000"/>
                  </a:schemeClr>
                </a:solidFill>
              </a:rPr>
              <a:t>------------------------------------------------------</a:t>
            </a:r>
          </a:p>
          <a:p>
            <a:pPr marL="0" indent="0">
              <a:spcAft>
                <a:spcPts val="1200"/>
              </a:spcAft>
              <a:buNone/>
            </a:pPr>
            <a:r>
              <a:rPr lang="en-GB" sz="1050" dirty="0"/>
              <a:t>By the nature of their business model, DTC brands have had a digital media presence since near inception, so these increases are in the context of existing digital advertising pre-TV launch</a:t>
            </a:r>
          </a:p>
          <a:p>
            <a:pPr marL="0" indent="0">
              <a:spcAft>
                <a:spcPts val="1200"/>
              </a:spcAft>
              <a:buNone/>
            </a:pPr>
            <a:endParaRPr lang="en-GB" sz="1050" dirty="0"/>
          </a:p>
        </p:txBody>
      </p:sp>
      <p:pic>
        <p:nvPicPr>
          <p:cNvPr id="67" name="Picture 66">
            <a:extLst>
              <a:ext uri="{FF2B5EF4-FFF2-40B4-BE49-F238E27FC236}">
                <a16:creationId xmlns:a16="http://schemas.microsoft.com/office/drawing/2014/main" id="{92C4B2B5-F9FB-460C-B3D7-3D55020F14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329322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A3CCF-6AC3-4576-87C6-85114B10004B}"/>
              </a:ext>
            </a:extLst>
          </p:cNvPr>
          <p:cNvSpPr/>
          <p:nvPr/>
        </p:nvSpPr>
        <p:spPr>
          <a:xfrm>
            <a:off x="-1" y="2354443"/>
            <a:ext cx="9117419" cy="374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UNITED STATES</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300" dirty="0"/>
              <a:t>As DTC brands continue advertising and build a sustained presence on TV, younger brands see even greater lifts in digital conversions to their website </a:t>
            </a:r>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61610"/>
          </a:xfrm>
          <a:prstGeom prst="rect">
            <a:avLst/>
          </a:prstGeom>
          <a:noFill/>
        </p:spPr>
        <p:txBody>
          <a:bodyPr wrap="square" rtlCol="0">
            <a:spAutoFit/>
          </a:bodyPr>
          <a:lstStyle/>
          <a:p>
            <a:r>
              <a:rPr lang="en-GB" sz="1050" i="1" dirty="0">
                <a:solidFill>
                  <a:schemeClr val="tx1">
                    <a:lumMod val="50000"/>
                    <a:lumOff val="50000"/>
                  </a:schemeClr>
                </a:solidFill>
                <a:cs typeface="Arial" panose="020B0604020202020204" pitchFamily="34" charset="0"/>
              </a:rPr>
              <a:t>Source: </a:t>
            </a:r>
            <a:r>
              <a:rPr lang="en-US" sz="1050" i="1" dirty="0">
                <a:solidFill>
                  <a:schemeClr val="tx1">
                    <a:lumMod val="50000"/>
                    <a:lumOff val="50000"/>
                  </a:schemeClr>
                </a:solidFill>
                <a:hlinkClick r:id="rId3">
                  <a:extLst>
                    <a:ext uri="{A12FA001-AC4F-418D-AE19-62706E023703}">
                      <ahyp:hlinkClr xmlns:ahyp="http://schemas.microsoft.com/office/drawing/2018/hyperlinkcolor" val="tx"/>
                    </a:ext>
                  </a:extLst>
                </a:hlinkClick>
              </a:rPr>
              <a:t>The Halo Effect: TV as a Growth Engine</a:t>
            </a:r>
            <a:r>
              <a:rPr lang="en-US" sz="1050" i="1" dirty="0">
                <a:solidFill>
                  <a:schemeClr val="tx1">
                    <a:lumMod val="50000"/>
                    <a:lumOff val="50000"/>
                  </a:schemeClr>
                </a:solidFill>
              </a:rPr>
              <a:t>, VAB, 2020</a:t>
            </a:r>
            <a:endParaRPr lang="en-GB" sz="1050" i="1" dirty="0">
              <a:solidFill>
                <a:schemeClr val="tx1">
                  <a:lumMod val="50000"/>
                  <a:lumOff val="50000"/>
                </a:schemeClr>
              </a:solidFill>
              <a:cs typeface="Arial" panose="020B0604020202020204" pitchFamily="34" charset="0"/>
            </a:endParaRPr>
          </a:p>
        </p:txBody>
      </p:sp>
      <p:sp>
        <p:nvSpPr>
          <p:cNvPr id="56" name="TextBox 55">
            <a:extLst>
              <a:ext uri="{FF2B5EF4-FFF2-40B4-BE49-F238E27FC236}">
                <a16:creationId xmlns:a16="http://schemas.microsoft.com/office/drawing/2014/main" id="{F283B34C-45F2-44BB-AE8A-C5C3577A9117}"/>
              </a:ext>
            </a:extLst>
          </p:cNvPr>
          <p:cNvSpPr txBox="1"/>
          <p:nvPr/>
        </p:nvSpPr>
        <p:spPr>
          <a:xfrm>
            <a:off x="342899" y="2551445"/>
            <a:ext cx="8437162" cy="523220"/>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effectLst/>
                <a:uLnTx/>
                <a:uFillTx/>
                <a:ea typeface="Open Sans" panose="020B0606030504020204" pitchFamily="34" charset="0"/>
                <a:cs typeface="Open Sans" panose="020B0606030504020204" pitchFamily="34" charset="0"/>
              </a:rPr>
              <a:t>Direct-to-Consumer Brands: ‘When On TV’ Monthly Average vs. Three-Month Average Prior To TV</a:t>
            </a:r>
            <a:br>
              <a:rPr kumimoji="0" lang="en-GB" sz="1400" b="1" i="0" strike="noStrike" kern="1200" cap="none" spc="0" normalizeH="0" baseline="0" noProof="0" dirty="0">
                <a:ln>
                  <a:noFill/>
                </a:ln>
                <a:effectLst/>
                <a:uLnTx/>
                <a:uFillTx/>
                <a:ea typeface="Open Sans" panose="020B0606030504020204" pitchFamily="34" charset="0"/>
                <a:cs typeface="Open Sans" panose="020B0606030504020204" pitchFamily="34" charset="0"/>
              </a:rPr>
            </a:br>
            <a:r>
              <a:rPr kumimoji="0" lang="en-GB" sz="1400" i="0" strike="noStrike" kern="1200" cap="none" spc="0" normalizeH="0" baseline="0" noProof="0" dirty="0">
                <a:ln>
                  <a:noFill/>
                </a:ln>
                <a:effectLst/>
                <a:uLnTx/>
                <a:uFillTx/>
                <a:ea typeface="Open Sans" panose="020B0606030504020204" pitchFamily="34" charset="0"/>
                <a:cs typeface="Open Sans" panose="020B0606030504020204" pitchFamily="34" charset="0"/>
              </a:rPr>
              <a:t>Average Website Unique Visitors</a:t>
            </a:r>
          </a:p>
        </p:txBody>
      </p:sp>
      <p:sp>
        <p:nvSpPr>
          <p:cNvPr id="57" name="Oval 56">
            <a:extLst>
              <a:ext uri="{FF2B5EF4-FFF2-40B4-BE49-F238E27FC236}">
                <a16:creationId xmlns:a16="http://schemas.microsoft.com/office/drawing/2014/main" id="{B7DEBE2B-59F7-4CB8-990A-8883F5005248}"/>
              </a:ext>
            </a:extLst>
          </p:cNvPr>
          <p:cNvSpPr/>
          <p:nvPr/>
        </p:nvSpPr>
        <p:spPr>
          <a:xfrm>
            <a:off x="1925471" y="3684271"/>
            <a:ext cx="1620000" cy="162000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2"/>
                </a:solidFill>
                <a:effectLst/>
                <a:uLnTx/>
                <a:uFillTx/>
                <a:ea typeface="+mn-ea"/>
                <a:cs typeface="+mn-cs"/>
              </a:rPr>
              <a:t>+</a:t>
            </a:r>
            <a:r>
              <a:rPr lang="en-US" sz="2200" b="1" dirty="0">
                <a:solidFill>
                  <a:schemeClr val="bg2"/>
                </a:solidFill>
              </a:rPr>
              <a:t>138</a:t>
            </a:r>
            <a:r>
              <a:rPr kumimoji="0" lang="en-US" sz="2200" b="1" i="0" u="none" strike="noStrike" kern="1200" cap="none" spc="0" normalizeH="0" baseline="0" noProof="0" dirty="0">
                <a:ln>
                  <a:noFill/>
                </a:ln>
                <a:solidFill>
                  <a:schemeClr val="bg2"/>
                </a:solidFill>
                <a:effectLst/>
                <a:uLnTx/>
                <a:uFillTx/>
                <a:ea typeface="+mn-ea"/>
                <a:cs typeface="+mn-cs"/>
              </a:rPr>
              <a:t>%</a:t>
            </a:r>
          </a:p>
        </p:txBody>
      </p:sp>
      <p:sp>
        <p:nvSpPr>
          <p:cNvPr id="58" name="Rectangle 57">
            <a:extLst>
              <a:ext uri="{FF2B5EF4-FFF2-40B4-BE49-F238E27FC236}">
                <a16:creationId xmlns:a16="http://schemas.microsoft.com/office/drawing/2014/main" id="{3F0DBEFE-1085-4F32-BA71-7663DE045B86}"/>
              </a:ext>
            </a:extLst>
          </p:cNvPr>
          <p:cNvSpPr/>
          <p:nvPr/>
        </p:nvSpPr>
        <p:spPr>
          <a:xfrm>
            <a:off x="1925471" y="3206062"/>
            <a:ext cx="1620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effectLst/>
                <a:uLnTx/>
                <a:uFillTx/>
                <a:ea typeface="+mn-ea"/>
                <a:cs typeface="+mn-cs"/>
              </a:rPr>
              <a:t>Three Years Old or Younger</a:t>
            </a:r>
          </a:p>
        </p:txBody>
      </p:sp>
      <p:sp>
        <p:nvSpPr>
          <p:cNvPr id="59" name="Oval 58">
            <a:extLst>
              <a:ext uri="{FF2B5EF4-FFF2-40B4-BE49-F238E27FC236}">
                <a16:creationId xmlns:a16="http://schemas.microsoft.com/office/drawing/2014/main" id="{07D7E8CE-5D9F-4239-B84F-CA739C6DC0FE}"/>
              </a:ext>
            </a:extLst>
          </p:cNvPr>
          <p:cNvSpPr/>
          <p:nvPr/>
        </p:nvSpPr>
        <p:spPr>
          <a:xfrm>
            <a:off x="4402187" y="3684271"/>
            <a:ext cx="1620000" cy="16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2"/>
                </a:solidFill>
                <a:effectLst/>
                <a:uLnTx/>
                <a:uFillTx/>
                <a:ea typeface="+mn-ea"/>
                <a:cs typeface="+mn-cs"/>
              </a:rPr>
              <a:t>+72%</a:t>
            </a:r>
          </a:p>
        </p:txBody>
      </p:sp>
      <p:sp>
        <p:nvSpPr>
          <p:cNvPr id="60" name="Oval 59">
            <a:extLst>
              <a:ext uri="{FF2B5EF4-FFF2-40B4-BE49-F238E27FC236}">
                <a16:creationId xmlns:a16="http://schemas.microsoft.com/office/drawing/2014/main" id="{751BFCF8-5726-42D0-BAC4-FDF5BA2004A1}"/>
              </a:ext>
            </a:extLst>
          </p:cNvPr>
          <p:cNvSpPr/>
          <p:nvPr/>
        </p:nvSpPr>
        <p:spPr>
          <a:xfrm>
            <a:off x="6878903" y="3684272"/>
            <a:ext cx="1620000" cy="16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2"/>
                </a:solidFill>
                <a:effectLst/>
                <a:uLnTx/>
                <a:uFillTx/>
                <a:ea typeface="+mn-ea"/>
                <a:cs typeface="+mn-cs"/>
              </a:rPr>
              <a:t>+23%</a:t>
            </a:r>
          </a:p>
        </p:txBody>
      </p:sp>
      <p:sp>
        <p:nvSpPr>
          <p:cNvPr id="63" name="Rectangle 62">
            <a:extLst>
              <a:ext uri="{FF2B5EF4-FFF2-40B4-BE49-F238E27FC236}">
                <a16:creationId xmlns:a16="http://schemas.microsoft.com/office/drawing/2014/main" id="{4BDC1DC8-3894-4BD9-88D5-C7ACBF04CD1B}"/>
              </a:ext>
            </a:extLst>
          </p:cNvPr>
          <p:cNvSpPr/>
          <p:nvPr/>
        </p:nvSpPr>
        <p:spPr>
          <a:xfrm>
            <a:off x="6878903" y="3206061"/>
            <a:ext cx="162000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mn-cs"/>
              </a:rPr>
              <a:t>Eight Years or Older</a:t>
            </a:r>
          </a:p>
        </p:txBody>
      </p:sp>
      <p:sp>
        <p:nvSpPr>
          <p:cNvPr id="64" name="Rectangle 63">
            <a:extLst>
              <a:ext uri="{FF2B5EF4-FFF2-40B4-BE49-F238E27FC236}">
                <a16:creationId xmlns:a16="http://schemas.microsoft.com/office/drawing/2014/main" id="{9EBF93E6-7BAE-4AA0-B519-7C663F4D47C2}"/>
              </a:ext>
            </a:extLst>
          </p:cNvPr>
          <p:cNvSpPr/>
          <p:nvPr/>
        </p:nvSpPr>
        <p:spPr>
          <a:xfrm>
            <a:off x="4402187" y="3206062"/>
            <a:ext cx="1620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ea typeface="+mn-ea"/>
                <a:cs typeface="+mn-cs"/>
              </a:rPr>
              <a:t>Between Four – Seven Years Old</a:t>
            </a:r>
          </a:p>
        </p:txBody>
      </p:sp>
      <p:sp>
        <p:nvSpPr>
          <p:cNvPr id="65" name="TextBox 64">
            <a:extLst>
              <a:ext uri="{FF2B5EF4-FFF2-40B4-BE49-F238E27FC236}">
                <a16:creationId xmlns:a16="http://schemas.microsoft.com/office/drawing/2014/main" id="{8DB7E69F-E700-4C59-AC1F-8DB372BB3CCB}"/>
              </a:ext>
            </a:extLst>
          </p:cNvPr>
          <p:cNvSpPr txBox="1"/>
          <p:nvPr/>
        </p:nvSpPr>
        <p:spPr>
          <a:xfrm>
            <a:off x="342900" y="3909495"/>
            <a:ext cx="1190199"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Open Sans" panose="020B0606030504020204" pitchFamily="34" charset="0"/>
                <a:cs typeface="Open Sans" panose="020B0606030504020204" pitchFamily="34" charset="0"/>
              </a:rPr>
              <a:t>Average Monthly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Open Sans" panose="020B0606030504020204" pitchFamily="34" charset="0"/>
                <a:cs typeface="Open Sans" panose="020B0606030504020204" pitchFamily="34" charset="0"/>
              </a:rPr>
              <a:t>Unique Visitors % increase:</a:t>
            </a:r>
          </a:p>
        </p:txBody>
      </p:sp>
      <p:sp>
        <p:nvSpPr>
          <p:cNvPr id="66" name="Text Placeholder 2">
            <a:extLst>
              <a:ext uri="{FF2B5EF4-FFF2-40B4-BE49-F238E27FC236}">
                <a16:creationId xmlns:a16="http://schemas.microsoft.com/office/drawing/2014/main" id="{9B3BEBC9-FDE4-4C80-AF0A-EE03E3CFBBAB}"/>
              </a:ext>
            </a:extLst>
          </p:cNvPr>
          <p:cNvSpPr txBox="1">
            <a:spLocks/>
          </p:cNvSpPr>
          <p:nvPr/>
        </p:nvSpPr>
        <p:spPr>
          <a:xfrm>
            <a:off x="9480884" y="2283725"/>
            <a:ext cx="2377742" cy="3820210"/>
          </a:xfrm>
          <a:prstGeom prst="rect">
            <a:avLst/>
          </a:prstGeom>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400" b="1" dirty="0"/>
              <a:t>How to Read: </a:t>
            </a:r>
            <a:br>
              <a:rPr lang="en-GB" sz="1400" dirty="0"/>
            </a:br>
            <a:r>
              <a:rPr lang="en-GB" sz="1400" dirty="0"/>
              <a:t>DTC brands that are three years old or younger saw a +138% lift in their average monthly website traffic when they were airing on TV vs. their three-month average website traffic prior to TV.</a:t>
            </a:r>
          </a:p>
        </p:txBody>
      </p:sp>
      <p:sp>
        <p:nvSpPr>
          <p:cNvPr id="20" name="TextBox 19">
            <a:extLst>
              <a:ext uri="{FF2B5EF4-FFF2-40B4-BE49-F238E27FC236}">
                <a16:creationId xmlns:a16="http://schemas.microsoft.com/office/drawing/2014/main" id="{51D3D611-F5A0-4044-AABB-34A9541C9D2D}"/>
              </a:ext>
            </a:extLst>
          </p:cNvPr>
          <p:cNvSpPr txBox="1"/>
          <p:nvPr/>
        </p:nvSpPr>
        <p:spPr>
          <a:xfrm>
            <a:off x="2297321" y="5461887"/>
            <a:ext cx="876300" cy="307777"/>
          </a:xfrm>
          <a:prstGeom prst="rect">
            <a:avLst/>
          </a:prstGeom>
          <a:solidFill>
            <a:schemeClr val="bg2"/>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Open Sans" panose="020B0606030504020204" pitchFamily="34" charset="0"/>
                <a:cs typeface="Arial" panose="020B0604020202020204" pitchFamily="34" charset="0"/>
              </a:rPr>
              <a:t>+811K</a:t>
            </a:r>
          </a:p>
        </p:txBody>
      </p:sp>
      <p:sp>
        <p:nvSpPr>
          <p:cNvPr id="21" name="TextBox 20">
            <a:extLst>
              <a:ext uri="{FF2B5EF4-FFF2-40B4-BE49-F238E27FC236}">
                <a16:creationId xmlns:a16="http://schemas.microsoft.com/office/drawing/2014/main" id="{DD5AD583-5324-457E-8378-B6D021B0A007}"/>
              </a:ext>
            </a:extLst>
          </p:cNvPr>
          <p:cNvSpPr txBox="1"/>
          <p:nvPr/>
        </p:nvSpPr>
        <p:spPr>
          <a:xfrm>
            <a:off x="4731174" y="5461887"/>
            <a:ext cx="962025" cy="307777"/>
          </a:xfrm>
          <a:prstGeom prst="rect">
            <a:avLst/>
          </a:prstGeom>
          <a:solidFill>
            <a:schemeClr val="bg2"/>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Open Sans" panose="020B0606030504020204" pitchFamily="34" charset="0"/>
                <a:cs typeface="Arial" panose="020B0604020202020204" pitchFamily="34" charset="0"/>
              </a:rPr>
              <a:t>+1 383K</a:t>
            </a:r>
          </a:p>
        </p:txBody>
      </p:sp>
      <p:sp>
        <p:nvSpPr>
          <p:cNvPr id="22" name="TextBox 21">
            <a:extLst>
              <a:ext uri="{FF2B5EF4-FFF2-40B4-BE49-F238E27FC236}">
                <a16:creationId xmlns:a16="http://schemas.microsoft.com/office/drawing/2014/main" id="{5CA2BA46-DBF0-440D-BFA2-80BA526D790C}"/>
              </a:ext>
            </a:extLst>
          </p:cNvPr>
          <p:cNvSpPr txBox="1"/>
          <p:nvPr/>
        </p:nvSpPr>
        <p:spPr>
          <a:xfrm>
            <a:off x="7250752" y="5461887"/>
            <a:ext cx="876300" cy="307777"/>
          </a:xfrm>
          <a:prstGeom prst="rect">
            <a:avLst/>
          </a:prstGeom>
          <a:solidFill>
            <a:schemeClr val="bg2"/>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Open Sans" panose="020B0606030504020204" pitchFamily="34" charset="0"/>
                <a:cs typeface="Arial" panose="020B0604020202020204" pitchFamily="34" charset="0"/>
              </a:rPr>
              <a:t>+803K</a:t>
            </a:r>
          </a:p>
        </p:txBody>
      </p:sp>
      <p:pic>
        <p:nvPicPr>
          <p:cNvPr id="23" name="Picture 22">
            <a:extLst>
              <a:ext uri="{FF2B5EF4-FFF2-40B4-BE49-F238E27FC236}">
                <a16:creationId xmlns:a16="http://schemas.microsoft.com/office/drawing/2014/main" id="{8942CCCC-D5E8-4B25-B521-A7F516028B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18456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921E04A-1B45-475A-A261-F23B7D11B82D}"/>
              </a:ext>
            </a:extLst>
          </p:cNvPr>
          <p:cNvSpPr txBox="1">
            <a:spLocks/>
          </p:cNvSpPr>
          <p:nvPr/>
        </p:nvSpPr>
        <p:spPr>
          <a:xfrm>
            <a:off x="342899"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contribution to sales</a:t>
            </a:r>
          </a:p>
        </p:txBody>
      </p:sp>
      <p:sp>
        <p:nvSpPr>
          <p:cNvPr id="14" name="Text Placeholder 2">
            <a:extLst>
              <a:ext uri="{FF2B5EF4-FFF2-40B4-BE49-F238E27FC236}">
                <a16:creationId xmlns:a16="http://schemas.microsoft.com/office/drawing/2014/main" id="{6E249A79-3073-4A0E-BB3E-456165875C9D}"/>
              </a:ext>
            </a:extLst>
          </p:cNvPr>
          <p:cNvSpPr txBox="1">
            <a:spLocks/>
          </p:cNvSpPr>
          <p:nvPr/>
        </p:nvSpPr>
        <p:spPr>
          <a:xfrm>
            <a:off x="2293880"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contribution to both long-term and short-term ROI</a:t>
            </a:r>
          </a:p>
        </p:txBody>
      </p:sp>
      <p:sp>
        <p:nvSpPr>
          <p:cNvPr id="15" name="Text Placeholder 2">
            <a:extLst>
              <a:ext uri="{FF2B5EF4-FFF2-40B4-BE49-F238E27FC236}">
                <a16:creationId xmlns:a16="http://schemas.microsoft.com/office/drawing/2014/main" id="{DBBA82E9-CDD7-40B0-BEE2-189C048B2EA2}"/>
              </a:ext>
            </a:extLst>
          </p:cNvPr>
          <p:cNvSpPr txBox="1">
            <a:spLocks/>
          </p:cNvSpPr>
          <p:nvPr/>
        </p:nvSpPr>
        <p:spPr>
          <a:xfrm>
            <a:off x="4244861"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strongest halo effect on other media</a:t>
            </a:r>
          </a:p>
        </p:txBody>
      </p:sp>
      <p:sp>
        <p:nvSpPr>
          <p:cNvPr id="16" name="Text Placeholder 2">
            <a:extLst>
              <a:ext uri="{FF2B5EF4-FFF2-40B4-BE49-F238E27FC236}">
                <a16:creationId xmlns:a16="http://schemas.microsoft.com/office/drawing/2014/main" id="{0342C742-071E-42AE-9808-103D6CAC4826}"/>
              </a:ext>
            </a:extLst>
          </p:cNvPr>
          <p:cNvSpPr txBox="1">
            <a:spLocks/>
          </p:cNvSpPr>
          <p:nvPr/>
        </p:nvSpPr>
        <p:spPr>
          <a:xfrm>
            <a:off x="6195842" y="1872892"/>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best option for recovery in times of crisis</a:t>
            </a:r>
          </a:p>
        </p:txBody>
      </p:sp>
      <p:sp>
        <p:nvSpPr>
          <p:cNvPr id="17" name="Text Placeholder 2">
            <a:extLst>
              <a:ext uri="{FF2B5EF4-FFF2-40B4-BE49-F238E27FC236}">
                <a16:creationId xmlns:a16="http://schemas.microsoft.com/office/drawing/2014/main" id="{3948F945-6FC6-48B4-9A92-12FD12CFA986}"/>
              </a:ext>
            </a:extLst>
          </p:cNvPr>
          <p:cNvSpPr txBox="1">
            <a:spLocks/>
          </p:cNvSpPr>
          <p:nvPr/>
        </p:nvSpPr>
        <p:spPr>
          <a:xfrm>
            <a:off x="8146822" y="1873597"/>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quality of contacts due to attention levels</a:t>
            </a:r>
          </a:p>
        </p:txBody>
      </p:sp>
      <p:sp>
        <p:nvSpPr>
          <p:cNvPr id="18" name="Text Placeholder 2">
            <a:extLst>
              <a:ext uri="{FF2B5EF4-FFF2-40B4-BE49-F238E27FC236}">
                <a16:creationId xmlns:a16="http://schemas.microsoft.com/office/drawing/2014/main" id="{3E238EF0-4E72-4469-9B97-1754A7F83CC2}"/>
              </a:ext>
            </a:extLst>
          </p:cNvPr>
          <p:cNvSpPr txBox="1">
            <a:spLocks/>
          </p:cNvSpPr>
          <p:nvPr/>
        </p:nvSpPr>
        <p:spPr>
          <a:xfrm>
            <a:off x="10097803" y="1873597"/>
            <a:ext cx="1760823" cy="1556898"/>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impact on awareness, consideration and purchase intent</a:t>
            </a:r>
          </a:p>
        </p:txBody>
      </p:sp>
      <p:sp>
        <p:nvSpPr>
          <p:cNvPr id="21" name="Text Placeholder 2">
            <a:extLst>
              <a:ext uri="{FF2B5EF4-FFF2-40B4-BE49-F238E27FC236}">
                <a16:creationId xmlns:a16="http://schemas.microsoft.com/office/drawing/2014/main" id="{95E8D43A-A699-4A16-AC27-30A9F960843F}"/>
              </a:ext>
            </a:extLst>
          </p:cNvPr>
          <p:cNvSpPr txBox="1">
            <a:spLocks/>
          </p:cNvSpPr>
          <p:nvPr/>
        </p:nvSpPr>
        <p:spPr>
          <a:xfrm>
            <a:off x="342899"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largest scale, a driver of effectiveness</a:t>
            </a:r>
          </a:p>
        </p:txBody>
      </p:sp>
      <p:sp>
        <p:nvSpPr>
          <p:cNvPr id="22" name="Text Placeholder 2">
            <a:extLst>
              <a:ext uri="{FF2B5EF4-FFF2-40B4-BE49-F238E27FC236}">
                <a16:creationId xmlns:a16="http://schemas.microsoft.com/office/drawing/2014/main" id="{6A9E5CF7-EE1A-42CF-BDEB-EAEBBBE5EEFC}"/>
              </a:ext>
            </a:extLst>
          </p:cNvPr>
          <p:cNvSpPr txBox="1">
            <a:spLocks/>
          </p:cNvSpPr>
          <p:nvPr/>
        </p:nvSpPr>
        <p:spPr>
          <a:xfrm>
            <a:off x="2293880"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ideal balance between branding, short-term sales and long-term business outcome</a:t>
            </a:r>
          </a:p>
        </p:txBody>
      </p:sp>
      <p:sp>
        <p:nvSpPr>
          <p:cNvPr id="23" name="Text Placeholder 2">
            <a:extLst>
              <a:ext uri="{FF2B5EF4-FFF2-40B4-BE49-F238E27FC236}">
                <a16:creationId xmlns:a16="http://schemas.microsoft.com/office/drawing/2014/main" id="{AD3B7CE0-44AC-4EF7-8363-B86E31E3EEDD}"/>
              </a:ext>
            </a:extLst>
          </p:cNvPr>
          <p:cNvSpPr txBox="1">
            <a:spLocks/>
          </p:cNvSpPr>
          <p:nvPr/>
        </p:nvSpPr>
        <p:spPr>
          <a:xfrm>
            <a:off x="4244861"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highest profit at the greatest efficiency, and with the least risk</a:t>
            </a:r>
          </a:p>
        </p:txBody>
      </p:sp>
      <p:sp>
        <p:nvSpPr>
          <p:cNvPr id="24" name="Text Placeholder 2">
            <a:extLst>
              <a:ext uri="{FF2B5EF4-FFF2-40B4-BE49-F238E27FC236}">
                <a16:creationId xmlns:a16="http://schemas.microsoft.com/office/drawing/2014/main" id="{09E7AD0F-23AC-4BA4-84BB-167279075129}"/>
              </a:ext>
            </a:extLst>
          </p:cNvPr>
          <p:cNvSpPr txBox="1">
            <a:spLocks/>
          </p:cNvSpPr>
          <p:nvPr/>
        </p:nvSpPr>
        <p:spPr>
          <a:xfrm>
            <a:off x="6195842"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The best guarantee for market share growth</a:t>
            </a:r>
          </a:p>
        </p:txBody>
      </p:sp>
      <p:sp>
        <p:nvSpPr>
          <p:cNvPr id="25" name="Text Placeholder 2">
            <a:extLst>
              <a:ext uri="{FF2B5EF4-FFF2-40B4-BE49-F238E27FC236}">
                <a16:creationId xmlns:a16="http://schemas.microsoft.com/office/drawing/2014/main" id="{F2339BA0-271F-40FA-B9AC-BBC8F3994C4C}"/>
              </a:ext>
            </a:extLst>
          </p:cNvPr>
          <p:cNvSpPr txBox="1">
            <a:spLocks/>
          </p:cNvSpPr>
          <p:nvPr/>
        </p:nvSpPr>
        <p:spPr>
          <a:xfrm>
            <a:off x="8146822"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Measurable results across all life stages of a brand</a:t>
            </a:r>
          </a:p>
        </p:txBody>
      </p:sp>
      <p:sp>
        <p:nvSpPr>
          <p:cNvPr id="26" name="Text Placeholder 2">
            <a:extLst>
              <a:ext uri="{FF2B5EF4-FFF2-40B4-BE49-F238E27FC236}">
                <a16:creationId xmlns:a16="http://schemas.microsoft.com/office/drawing/2014/main" id="{A3127DCE-3963-4FDC-A3DB-65ED38A8DCDA}"/>
              </a:ext>
            </a:extLst>
          </p:cNvPr>
          <p:cNvSpPr txBox="1">
            <a:spLocks/>
          </p:cNvSpPr>
          <p:nvPr/>
        </p:nvSpPr>
        <p:spPr>
          <a:xfrm>
            <a:off x="10097803" y="4488524"/>
            <a:ext cx="1760823" cy="1615310"/>
          </a:xfrm>
          <a:prstGeom prst="rect">
            <a:avLst/>
          </a:prstGeom>
          <a:solidFill>
            <a:schemeClr val="tx1">
              <a:lumMod val="10000"/>
              <a:lumOff val="90000"/>
            </a:schemeClr>
          </a:solidFill>
          <a:ln>
            <a:solidFill>
              <a:schemeClr val="accent1"/>
            </a:solidFill>
          </a:ln>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dirty="0"/>
              <a:t>Immediate increases in website traffic, particularly for direct-to-consumer brands</a:t>
            </a:r>
          </a:p>
        </p:txBody>
      </p:sp>
      <p:grpSp>
        <p:nvGrpSpPr>
          <p:cNvPr id="105" name="Group 104">
            <a:extLst>
              <a:ext uri="{FF2B5EF4-FFF2-40B4-BE49-F238E27FC236}">
                <a16:creationId xmlns:a16="http://schemas.microsoft.com/office/drawing/2014/main" id="{63E23306-35AC-462E-BF3F-9A198905A58C}"/>
              </a:ext>
            </a:extLst>
          </p:cNvPr>
          <p:cNvGrpSpPr/>
          <p:nvPr/>
        </p:nvGrpSpPr>
        <p:grpSpPr>
          <a:xfrm>
            <a:off x="342899" y="273771"/>
            <a:ext cx="11515727" cy="5830063"/>
            <a:chOff x="342899" y="273771"/>
            <a:chExt cx="11515727" cy="5830063"/>
          </a:xfrm>
        </p:grpSpPr>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73771"/>
              <a:ext cx="11515727" cy="713473"/>
            </a:xfrm>
            <a:prstGeom prst="rect">
              <a:avLst/>
            </a:prstGeom>
            <a:solidFill>
              <a:schemeClr val="tx1">
                <a:lumMod val="10000"/>
                <a:lumOff val="90000"/>
              </a:schemeClr>
            </a:solidFill>
            <a:ln>
              <a:solidFill>
                <a:schemeClr val="accent1"/>
              </a:solidFill>
            </a:ln>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1"/>
                  </a:solidFill>
                </a:rPr>
                <a:t>TV offers:</a:t>
              </a:r>
              <a:endParaRPr lang="en-BE" dirty="0">
                <a:solidFill>
                  <a:schemeClr val="accent1"/>
                </a:solidFill>
              </a:endParaRPr>
            </a:p>
          </p:txBody>
        </p:sp>
        <p:cxnSp>
          <p:nvCxnSpPr>
            <p:cNvPr id="39" name="Straight Connector 38">
              <a:extLst>
                <a:ext uri="{FF2B5EF4-FFF2-40B4-BE49-F238E27FC236}">
                  <a16:creationId xmlns:a16="http://schemas.microsoft.com/office/drawing/2014/main" id="{FF39E838-FF12-49F2-8929-A041485B9AF6}"/>
                </a:ext>
              </a:extLst>
            </p:cNvPr>
            <p:cNvCxnSpPr>
              <a:cxnSpLocks/>
            </p:cNvCxnSpPr>
            <p:nvPr/>
          </p:nvCxnSpPr>
          <p:spPr>
            <a:xfrm>
              <a:off x="342899" y="3644394"/>
              <a:ext cx="11515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1F7CC7-7711-418F-9412-6BA31BD2EEB6}"/>
                </a:ext>
              </a:extLst>
            </p:cNvPr>
            <p:cNvCxnSpPr/>
            <p:nvPr/>
          </p:nvCxnSpPr>
          <p:spPr>
            <a:xfrm>
              <a:off x="2191215"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14865D-73A2-4D7F-967A-A7BCC5979414}"/>
                </a:ext>
              </a:extLst>
            </p:cNvPr>
            <p:cNvCxnSpPr/>
            <p:nvPr/>
          </p:nvCxnSpPr>
          <p:spPr>
            <a:xfrm>
              <a:off x="4142679"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87C15-59F0-45DD-8DEA-8E556D49F7D1}"/>
                </a:ext>
              </a:extLst>
            </p:cNvPr>
            <p:cNvCxnSpPr/>
            <p:nvPr/>
          </p:nvCxnSpPr>
          <p:spPr>
            <a:xfrm>
              <a:off x="6096000"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8F601C-4004-40E9-B5C0-1C936CB0C5D6}"/>
                </a:ext>
              </a:extLst>
            </p:cNvPr>
            <p:cNvCxnSpPr/>
            <p:nvPr/>
          </p:nvCxnSpPr>
          <p:spPr>
            <a:xfrm>
              <a:off x="8047465" y="984828"/>
              <a:ext cx="0" cy="511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489C06-A453-4FDE-9810-F0C118262815}"/>
                </a:ext>
              </a:extLst>
            </p:cNvPr>
            <p:cNvCxnSpPr/>
            <p:nvPr/>
          </p:nvCxnSpPr>
          <p:spPr>
            <a:xfrm>
              <a:off x="10004505" y="984828"/>
              <a:ext cx="0" cy="511900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9" name="Freeform 37">
            <a:extLst>
              <a:ext uri="{FF2B5EF4-FFF2-40B4-BE49-F238E27FC236}">
                <a16:creationId xmlns:a16="http://schemas.microsoft.com/office/drawing/2014/main" id="{8F2160DD-D6DE-4258-81EB-642B05211F82}"/>
              </a:ext>
            </a:extLst>
          </p:cNvPr>
          <p:cNvSpPr>
            <a:spLocks noEditPoints="1"/>
          </p:cNvSpPr>
          <p:nvPr/>
        </p:nvSpPr>
        <p:spPr bwMode="auto">
          <a:xfrm>
            <a:off x="6789060" y="1177088"/>
            <a:ext cx="503545" cy="503545"/>
          </a:xfrm>
          <a:custGeom>
            <a:avLst/>
            <a:gdLst>
              <a:gd name="T0" fmla="*/ 18 w 128"/>
              <a:gd name="T1" fmla="*/ 68 h 128"/>
              <a:gd name="T2" fmla="*/ 23 w 128"/>
              <a:gd name="T3" fmla="*/ 88 h 128"/>
              <a:gd name="T4" fmla="*/ 33 w 128"/>
              <a:gd name="T5" fmla="*/ 92 h 128"/>
              <a:gd name="T6" fmla="*/ 50 w 128"/>
              <a:gd name="T7" fmla="*/ 82 h 128"/>
              <a:gd name="T8" fmla="*/ 69 w 128"/>
              <a:gd name="T9" fmla="*/ 88 h 128"/>
              <a:gd name="T10" fmla="*/ 74 w 128"/>
              <a:gd name="T11" fmla="*/ 69 h 128"/>
              <a:gd name="T12" fmla="*/ 91 w 128"/>
              <a:gd name="T13" fmla="*/ 65 h 128"/>
              <a:gd name="T14" fmla="*/ 82 w 128"/>
              <a:gd name="T15" fmla="*/ 50 h 128"/>
              <a:gd name="T16" fmla="*/ 93 w 128"/>
              <a:gd name="T17" fmla="*/ 33 h 128"/>
              <a:gd name="T18" fmla="*/ 75 w 128"/>
              <a:gd name="T19" fmla="*/ 24 h 128"/>
              <a:gd name="T20" fmla="*/ 70 w 128"/>
              <a:gd name="T21" fmla="*/ 4 h 128"/>
              <a:gd name="T22" fmla="*/ 61 w 128"/>
              <a:gd name="T23" fmla="*/ 0 h 128"/>
              <a:gd name="T24" fmla="*/ 43 w 128"/>
              <a:gd name="T25" fmla="*/ 10 h 128"/>
              <a:gd name="T26" fmla="*/ 24 w 128"/>
              <a:gd name="T27" fmla="*/ 4 h 128"/>
              <a:gd name="T28" fmla="*/ 19 w 128"/>
              <a:gd name="T29" fmla="*/ 23 h 128"/>
              <a:gd name="T30" fmla="*/ 3 w 128"/>
              <a:gd name="T31" fmla="*/ 27 h 128"/>
              <a:gd name="T32" fmla="*/ 11 w 128"/>
              <a:gd name="T33" fmla="*/ 41 h 128"/>
              <a:gd name="T34" fmla="*/ 0 w 128"/>
              <a:gd name="T35" fmla="*/ 59 h 128"/>
              <a:gd name="T36" fmla="*/ 56 w 128"/>
              <a:gd name="T37" fmla="*/ 24 h 128"/>
              <a:gd name="T38" fmla="*/ 37 w 128"/>
              <a:gd name="T39" fmla="*/ 68 h 128"/>
              <a:gd name="T40" fmla="*/ 56 w 128"/>
              <a:gd name="T41" fmla="*/ 24 h 128"/>
              <a:gd name="T42" fmla="*/ 47 w 128"/>
              <a:gd name="T43" fmla="*/ 58 h 128"/>
              <a:gd name="T44" fmla="*/ 47 w 128"/>
              <a:gd name="T45" fmla="*/ 34 h 128"/>
              <a:gd name="T46" fmla="*/ 121 w 128"/>
              <a:gd name="T47" fmla="*/ 94 h 128"/>
              <a:gd name="T48" fmla="*/ 119 w 128"/>
              <a:gd name="T49" fmla="*/ 90 h 128"/>
              <a:gd name="T50" fmla="*/ 118 w 128"/>
              <a:gd name="T51" fmla="*/ 78 h 128"/>
              <a:gd name="T52" fmla="*/ 107 w 128"/>
              <a:gd name="T53" fmla="*/ 83 h 128"/>
              <a:gd name="T54" fmla="*/ 103 w 128"/>
              <a:gd name="T55" fmla="*/ 72 h 128"/>
              <a:gd name="T56" fmla="*/ 97 w 128"/>
              <a:gd name="T57" fmla="*/ 72 h 128"/>
              <a:gd name="T58" fmla="*/ 93 w 128"/>
              <a:gd name="T59" fmla="*/ 83 h 128"/>
              <a:gd name="T60" fmla="*/ 83 w 128"/>
              <a:gd name="T61" fmla="*/ 78 h 128"/>
              <a:gd name="T62" fmla="*/ 82 w 128"/>
              <a:gd name="T63" fmla="*/ 90 h 128"/>
              <a:gd name="T64" fmla="*/ 80 w 128"/>
              <a:gd name="T65" fmla="*/ 94 h 128"/>
              <a:gd name="T66" fmla="*/ 72 w 128"/>
              <a:gd name="T67" fmla="*/ 100 h 128"/>
              <a:gd name="T68" fmla="*/ 80 w 128"/>
              <a:gd name="T69" fmla="*/ 105 h 128"/>
              <a:gd name="T70" fmla="*/ 82 w 128"/>
              <a:gd name="T71" fmla="*/ 110 h 128"/>
              <a:gd name="T72" fmla="*/ 83 w 128"/>
              <a:gd name="T73" fmla="*/ 122 h 128"/>
              <a:gd name="T74" fmla="*/ 93 w 128"/>
              <a:gd name="T75" fmla="*/ 117 h 128"/>
              <a:gd name="T76" fmla="*/ 97 w 128"/>
              <a:gd name="T77" fmla="*/ 128 h 128"/>
              <a:gd name="T78" fmla="*/ 103 w 128"/>
              <a:gd name="T79" fmla="*/ 128 h 128"/>
              <a:gd name="T80" fmla="*/ 107 w 128"/>
              <a:gd name="T81" fmla="*/ 117 h 128"/>
              <a:gd name="T82" fmla="*/ 118 w 128"/>
              <a:gd name="T83" fmla="*/ 122 h 128"/>
              <a:gd name="T84" fmla="*/ 119 w 128"/>
              <a:gd name="T85" fmla="*/ 110 h 128"/>
              <a:gd name="T86" fmla="*/ 121 w 128"/>
              <a:gd name="T87" fmla="*/ 105 h 128"/>
              <a:gd name="T88" fmla="*/ 128 w 128"/>
              <a:gd name="T89" fmla="*/ 100 h 128"/>
              <a:gd name="T90" fmla="*/ 121 w 128"/>
              <a:gd name="T91" fmla="*/ 94 h 128"/>
              <a:gd name="T92" fmla="*/ 94 w 128"/>
              <a:gd name="T93" fmla="*/ 100 h 128"/>
              <a:gd name="T94" fmla="*/ 106 w 128"/>
              <a:gd name="T95"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4" y="68"/>
                </a:moveTo>
                <a:cubicBezTo>
                  <a:pt x="18" y="68"/>
                  <a:pt x="18" y="68"/>
                  <a:pt x="18" y="68"/>
                </a:cubicBezTo>
                <a:cubicBezTo>
                  <a:pt x="20" y="70"/>
                  <a:pt x="22" y="72"/>
                  <a:pt x="24" y="74"/>
                </a:cubicBezTo>
                <a:cubicBezTo>
                  <a:pt x="23" y="88"/>
                  <a:pt x="23" y="88"/>
                  <a:pt x="23" y="88"/>
                </a:cubicBezTo>
                <a:cubicBezTo>
                  <a:pt x="24" y="89"/>
                  <a:pt x="26" y="89"/>
                  <a:pt x="28" y="90"/>
                </a:cubicBezTo>
                <a:cubicBezTo>
                  <a:pt x="29" y="91"/>
                  <a:pt x="31" y="91"/>
                  <a:pt x="33" y="92"/>
                </a:cubicBezTo>
                <a:cubicBezTo>
                  <a:pt x="42" y="82"/>
                  <a:pt x="42" y="82"/>
                  <a:pt x="42" y="82"/>
                </a:cubicBezTo>
                <a:cubicBezTo>
                  <a:pt x="45" y="82"/>
                  <a:pt x="47" y="82"/>
                  <a:pt x="50" y="82"/>
                </a:cubicBezTo>
                <a:cubicBezTo>
                  <a:pt x="59" y="92"/>
                  <a:pt x="59" y="92"/>
                  <a:pt x="59" y="92"/>
                </a:cubicBezTo>
                <a:cubicBezTo>
                  <a:pt x="63" y="91"/>
                  <a:pt x="66" y="90"/>
                  <a:pt x="69" y="88"/>
                </a:cubicBezTo>
                <a:cubicBezTo>
                  <a:pt x="69" y="74"/>
                  <a:pt x="69" y="74"/>
                  <a:pt x="69" y="74"/>
                </a:cubicBezTo>
                <a:cubicBezTo>
                  <a:pt x="71" y="73"/>
                  <a:pt x="73" y="71"/>
                  <a:pt x="74" y="69"/>
                </a:cubicBezTo>
                <a:cubicBezTo>
                  <a:pt x="88" y="70"/>
                  <a:pt x="88" y="70"/>
                  <a:pt x="88" y="70"/>
                </a:cubicBezTo>
                <a:cubicBezTo>
                  <a:pt x="89" y="68"/>
                  <a:pt x="90" y="67"/>
                  <a:pt x="91" y="65"/>
                </a:cubicBezTo>
                <a:cubicBezTo>
                  <a:pt x="91" y="63"/>
                  <a:pt x="92" y="62"/>
                  <a:pt x="93" y="60"/>
                </a:cubicBezTo>
                <a:cubicBezTo>
                  <a:pt x="82" y="50"/>
                  <a:pt x="82" y="50"/>
                  <a:pt x="82" y="50"/>
                </a:cubicBezTo>
                <a:cubicBezTo>
                  <a:pt x="83" y="48"/>
                  <a:pt x="83" y="45"/>
                  <a:pt x="82" y="42"/>
                </a:cubicBezTo>
                <a:cubicBezTo>
                  <a:pt x="93" y="33"/>
                  <a:pt x="93" y="33"/>
                  <a:pt x="93" y="33"/>
                </a:cubicBezTo>
                <a:cubicBezTo>
                  <a:pt x="92" y="30"/>
                  <a:pt x="91" y="27"/>
                  <a:pt x="89" y="23"/>
                </a:cubicBezTo>
                <a:cubicBezTo>
                  <a:pt x="75" y="24"/>
                  <a:pt x="75" y="24"/>
                  <a:pt x="75" y="24"/>
                </a:cubicBezTo>
                <a:cubicBezTo>
                  <a:pt x="73" y="22"/>
                  <a:pt x="72" y="20"/>
                  <a:pt x="69" y="18"/>
                </a:cubicBezTo>
                <a:cubicBezTo>
                  <a:pt x="70" y="4"/>
                  <a:pt x="70" y="4"/>
                  <a:pt x="70" y="4"/>
                </a:cubicBezTo>
                <a:cubicBezTo>
                  <a:pt x="69" y="3"/>
                  <a:pt x="67" y="3"/>
                  <a:pt x="66" y="2"/>
                </a:cubicBezTo>
                <a:cubicBezTo>
                  <a:pt x="64" y="1"/>
                  <a:pt x="62" y="1"/>
                  <a:pt x="61" y="0"/>
                </a:cubicBezTo>
                <a:cubicBezTo>
                  <a:pt x="51" y="10"/>
                  <a:pt x="51" y="10"/>
                  <a:pt x="51" y="10"/>
                </a:cubicBezTo>
                <a:cubicBezTo>
                  <a:pt x="48" y="10"/>
                  <a:pt x="46" y="10"/>
                  <a:pt x="43" y="10"/>
                </a:cubicBezTo>
                <a:cubicBezTo>
                  <a:pt x="34" y="0"/>
                  <a:pt x="34" y="0"/>
                  <a:pt x="34" y="0"/>
                </a:cubicBezTo>
                <a:cubicBezTo>
                  <a:pt x="31" y="1"/>
                  <a:pt x="27" y="2"/>
                  <a:pt x="24" y="4"/>
                </a:cubicBezTo>
                <a:cubicBezTo>
                  <a:pt x="25" y="17"/>
                  <a:pt x="25" y="17"/>
                  <a:pt x="25" y="17"/>
                </a:cubicBezTo>
                <a:cubicBezTo>
                  <a:pt x="22" y="19"/>
                  <a:pt x="21" y="21"/>
                  <a:pt x="19" y="23"/>
                </a:cubicBezTo>
                <a:cubicBezTo>
                  <a:pt x="5" y="22"/>
                  <a:pt x="5" y="22"/>
                  <a:pt x="5" y="22"/>
                </a:cubicBezTo>
                <a:cubicBezTo>
                  <a:pt x="4" y="24"/>
                  <a:pt x="3" y="25"/>
                  <a:pt x="3" y="27"/>
                </a:cubicBezTo>
                <a:cubicBezTo>
                  <a:pt x="2" y="29"/>
                  <a:pt x="1" y="30"/>
                  <a:pt x="1" y="32"/>
                </a:cubicBezTo>
                <a:cubicBezTo>
                  <a:pt x="11" y="41"/>
                  <a:pt x="11" y="41"/>
                  <a:pt x="11" y="41"/>
                </a:cubicBezTo>
                <a:cubicBezTo>
                  <a:pt x="11" y="44"/>
                  <a:pt x="11" y="47"/>
                  <a:pt x="11" y="49"/>
                </a:cubicBezTo>
                <a:cubicBezTo>
                  <a:pt x="0" y="59"/>
                  <a:pt x="0" y="59"/>
                  <a:pt x="0" y="59"/>
                </a:cubicBezTo>
                <a:cubicBezTo>
                  <a:pt x="1" y="62"/>
                  <a:pt x="3" y="65"/>
                  <a:pt x="4" y="68"/>
                </a:cubicBezTo>
                <a:close/>
                <a:moveTo>
                  <a:pt x="56" y="24"/>
                </a:moveTo>
                <a:cubicBezTo>
                  <a:pt x="68" y="29"/>
                  <a:pt x="74" y="43"/>
                  <a:pt x="69" y="55"/>
                </a:cubicBezTo>
                <a:cubicBezTo>
                  <a:pt x="63" y="68"/>
                  <a:pt x="49" y="73"/>
                  <a:pt x="37" y="68"/>
                </a:cubicBezTo>
                <a:cubicBezTo>
                  <a:pt x="25" y="63"/>
                  <a:pt x="19" y="49"/>
                  <a:pt x="25" y="36"/>
                </a:cubicBezTo>
                <a:cubicBezTo>
                  <a:pt x="30" y="24"/>
                  <a:pt x="44" y="19"/>
                  <a:pt x="56" y="24"/>
                </a:cubicBezTo>
                <a:close/>
                <a:moveTo>
                  <a:pt x="35" y="46"/>
                </a:moveTo>
                <a:cubicBezTo>
                  <a:pt x="35" y="53"/>
                  <a:pt x="40" y="58"/>
                  <a:pt x="47" y="58"/>
                </a:cubicBezTo>
                <a:cubicBezTo>
                  <a:pt x="53" y="58"/>
                  <a:pt x="59" y="53"/>
                  <a:pt x="59" y="46"/>
                </a:cubicBezTo>
                <a:cubicBezTo>
                  <a:pt x="59" y="39"/>
                  <a:pt x="53" y="34"/>
                  <a:pt x="47" y="34"/>
                </a:cubicBezTo>
                <a:cubicBezTo>
                  <a:pt x="40" y="34"/>
                  <a:pt x="35" y="39"/>
                  <a:pt x="35" y="46"/>
                </a:cubicBezTo>
                <a:close/>
                <a:moveTo>
                  <a:pt x="121" y="94"/>
                </a:moveTo>
                <a:cubicBezTo>
                  <a:pt x="117" y="93"/>
                  <a:pt x="117" y="93"/>
                  <a:pt x="117" y="93"/>
                </a:cubicBezTo>
                <a:cubicBezTo>
                  <a:pt x="119" y="90"/>
                  <a:pt x="119" y="90"/>
                  <a:pt x="119" y="90"/>
                </a:cubicBezTo>
                <a:cubicBezTo>
                  <a:pt x="122" y="82"/>
                  <a:pt x="122" y="82"/>
                  <a:pt x="122" y="82"/>
                </a:cubicBezTo>
                <a:cubicBezTo>
                  <a:pt x="121" y="81"/>
                  <a:pt x="119" y="79"/>
                  <a:pt x="118" y="78"/>
                </a:cubicBezTo>
                <a:cubicBezTo>
                  <a:pt x="111" y="81"/>
                  <a:pt x="111" y="81"/>
                  <a:pt x="111" y="81"/>
                </a:cubicBezTo>
                <a:cubicBezTo>
                  <a:pt x="107" y="83"/>
                  <a:pt x="107" y="83"/>
                  <a:pt x="107" y="83"/>
                </a:cubicBezTo>
                <a:cubicBezTo>
                  <a:pt x="106" y="80"/>
                  <a:pt x="106" y="80"/>
                  <a:pt x="106" y="80"/>
                </a:cubicBezTo>
                <a:cubicBezTo>
                  <a:pt x="103" y="72"/>
                  <a:pt x="103" y="72"/>
                  <a:pt x="103" y="72"/>
                </a:cubicBezTo>
                <a:cubicBezTo>
                  <a:pt x="102" y="72"/>
                  <a:pt x="101" y="72"/>
                  <a:pt x="100" y="72"/>
                </a:cubicBezTo>
                <a:cubicBezTo>
                  <a:pt x="99" y="72"/>
                  <a:pt x="98" y="72"/>
                  <a:pt x="97" y="72"/>
                </a:cubicBezTo>
                <a:cubicBezTo>
                  <a:pt x="95" y="80"/>
                  <a:pt x="95" y="80"/>
                  <a:pt x="95" y="80"/>
                </a:cubicBezTo>
                <a:cubicBezTo>
                  <a:pt x="93" y="83"/>
                  <a:pt x="93" y="83"/>
                  <a:pt x="93" y="83"/>
                </a:cubicBezTo>
                <a:cubicBezTo>
                  <a:pt x="90" y="81"/>
                  <a:pt x="90" y="81"/>
                  <a:pt x="90" y="81"/>
                </a:cubicBezTo>
                <a:cubicBezTo>
                  <a:pt x="83" y="78"/>
                  <a:pt x="83" y="78"/>
                  <a:pt x="83" y="78"/>
                </a:cubicBezTo>
                <a:cubicBezTo>
                  <a:pt x="81" y="79"/>
                  <a:pt x="80" y="81"/>
                  <a:pt x="79" y="82"/>
                </a:cubicBezTo>
                <a:cubicBezTo>
                  <a:pt x="82" y="90"/>
                  <a:pt x="82" y="90"/>
                  <a:pt x="82" y="90"/>
                </a:cubicBezTo>
                <a:cubicBezTo>
                  <a:pt x="83" y="93"/>
                  <a:pt x="83" y="93"/>
                  <a:pt x="83" y="93"/>
                </a:cubicBezTo>
                <a:cubicBezTo>
                  <a:pt x="80" y="94"/>
                  <a:pt x="80" y="94"/>
                  <a:pt x="80" y="94"/>
                </a:cubicBezTo>
                <a:cubicBezTo>
                  <a:pt x="73" y="97"/>
                  <a:pt x="73" y="97"/>
                  <a:pt x="73" y="97"/>
                </a:cubicBezTo>
                <a:cubicBezTo>
                  <a:pt x="72" y="98"/>
                  <a:pt x="72" y="99"/>
                  <a:pt x="72" y="100"/>
                </a:cubicBezTo>
                <a:cubicBezTo>
                  <a:pt x="72" y="101"/>
                  <a:pt x="72" y="102"/>
                  <a:pt x="73" y="103"/>
                </a:cubicBezTo>
                <a:cubicBezTo>
                  <a:pt x="80" y="105"/>
                  <a:pt x="80" y="105"/>
                  <a:pt x="80" y="105"/>
                </a:cubicBezTo>
                <a:cubicBezTo>
                  <a:pt x="84" y="107"/>
                  <a:pt x="84" y="107"/>
                  <a:pt x="84" y="107"/>
                </a:cubicBezTo>
                <a:cubicBezTo>
                  <a:pt x="82" y="110"/>
                  <a:pt x="82" y="110"/>
                  <a:pt x="82" y="110"/>
                </a:cubicBezTo>
                <a:cubicBezTo>
                  <a:pt x="79" y="117"/>
                  <a:pt x="79" y="117"/>
                  <a:pt x="79" y="117"/>
                </a:cubicBezTo>
                <a:cubicBezTo>
                  <a:pt x="80" y="119"/>
                  <a:pt x="81" y="120"/>
                  <a:pt x="83" y="122"/>
                </a:cubicBezTo>
                <a:cubicBezTo>
                  <a:pt x="90" y="118"/>
                  <a:pt x="90" y="118"/>
                  <a:pt x="90" y="118"/>
                </a:cubicBezTo>
                <a:cubicBezTo>
                  <a:pt x="93" y="117"/>
                  <a:pt x="93" y="117"/>
                  <a:pt x="93" y="117"/>
                </a:cubicBezTo>
                <a:cubicBezTo>
                  <a:pt x="95" y="120"/>
                  <a:pt x="95" y="120"/>
                  <a:pt x="95" y="120"/>
                </a:cubicBezTo>
                <a:cubicBezTo>
                  <a:pt x="97" y="128"/>
                  <a:pt x="97" y="128"/>
                  <a:pt x="97" y="128"/>
                </a:cubicBezTo>
                <a:cubicBezTo>
                  <a:pt x="98" y="128"/>
                  <a:pt x="99" y="128"/>
                  <a:pt x="100" y="128"/>
                </a:cubicBezTo>
                <a:cubicBezTo>
                  <a:pt x="101" y="128"/>
                  <a:pt x="102" y="128"/>
                  <a:pt x="103" y="128"/>
                </a:cubicBezTo>
                <a:cubicBezTo>
                  <a:pt x="106" y="120"/>
                  <a:pt x="106" y="120"/>
                  <a:pt x="106" y="120"/>
                </a:cubicBezTo>
                <a:cubicBezTo>
                  <a:pt x="107" y="117"/>
                  <a:pt x="107" y="117"/>
                  <a:pt x="107" y="117"/>
                </a:cubicBezTo>
                <a:cubicBezTo>
                  <a:pt x="111" y="118"/>
                  <a:pt x="111" y="118"/>
                  <a:pt x="111" y="118"/>
                </a:cubicBezTo>
                <a:cubicBezTo>
                  <a:pt x="118" y="122"/>
                  <a:pt x="118" y="122"/>
                  <a:pt x="118" y="122"/>
                </a:cubicBezTo>
                <a:cubicBezTo>
                  <a:pt x="119" y="120"/>
                  <a:pt x="121" y="119"/>
                  <a:pt x="122" y="117"/>
                </a:cubicBezTo>
                <a:cubicBezTo>
                  <a:pt x="119" y="110"/>
                  <a:pt x="119" y="110"/>
                  <a:pt x="119" y="110"/>
                </a:cubicBezTo>
                <a:cubicBezTo>
                  <a:pt x="117" y="107"/>
                  <a:pt x="117" y="107"/>
                  <a:pt x="117" y="107"/>
                </a:cubicBezTo>
                <a:cubicBezTo>
                  <a:pt x="121" y="105"/>
                  <a:pt x="121" y="105"/>
                  <a:pt x="121" y="105"/>
                </a:cubicBezTo>
                <a:cubicBezTo>
                  <a:pt x="128" y="103"/>
                  <a:pt x="128" y="103"/>
                  <a:pt x="128" y="103"/>
                </a:cubicBezTo>
                <a:cubicBezTo>
                  <a:pt x="128" y="102"/>
                  <a:pt x="128" y="101"/>
                  <a:pt x="128" y="100"/>
                </a:cubicBezTo>
                <a:cubicBezTo>
                  <a:pt x="128" y="99"/>
                  <a:pt x="128" y="98"/>
                  <a:pt x="128" y="97"/>
                </a:cubicBezTo>
                <a:lnTo>
                  <a:pt x="121" y="94"/>
                </a:lnTo>
                <a:close/>
                <a:moveTo>
                  <a:pt x="100" y="106"/>
                </a:moveTo>
                <a:cubicBezTo>
                  <a:pt x="97" y="106"/>
                  <a:pt x="94" y="103"/>
                  <a:pt x="94" y="100"/>
                </a:cubicBezTo>
                <a:cubicBezTo>
                  <a:pt x="94" y="96"/>
                  <a:pt x="97" y="94"/>
                  <a:pt x="100" y="94"/>
                </a:cubicBezTo>
                <a:cubicBezTo>
                  <a:pt x="104" y="94"/>
                  <a:pt x="106" y="96"/>
                  <a:pt x="106" y="100"/>
                </a:cubicBezTo>
                <a:cubicBezTo>
                  <a:pt x="106" y="103"/>
                  <a:pt x="104" y="106"/>
                  <a:pt x="100" y="10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56" name="Freeform 44">
            <a:extLst>
              <a:ext uri="{FF2B5EF4-FFF2-40B4-BE49-F238E27FC236}">
                <a16:creationId xmlns:a16="http://schemas.microsoft.com/office/drawing/2014/main" id="{8E253DD3-A75B-4E48-8D1C-B6A8D3EF2F09}"/>
              </a:ext>
            </a:extLst>
          </p:cNvPr>
          <p:cNvSpPr>
            <a:spLocks noEditPoints="1"/>
          </p:cNvSpPr>
          <p:nvPr/>
        </p:nvSpPr>
        <p:spPr bwMode="auto">
          <a:xfrm>
            <a:off x="2926005" y="1212860"/>
            <a:ext cx="439200" cy="432000"/>
          </a:xfrm>
          <a:custGeom>
            <a:avLst/>
            <a:gdLst>
              <a:gd name="T0" fmla="*/ 8 w 120"/>
              <a:gd name="T1" fmla="*/ 0 h 128"/>
              <a:gd name="T2" fmla="*/ 0 w 120"/>
              <a:gd name="T3" fmla="*/ 8 h 128"/>
              <a:gd name="T4" fmla="*/ 0 w 120"/>
              <a:gd name="T5" fmla="*/ 120 h 128"/>
              <a:gd name="T6" fmla="*/ 8 w 120"/>
              <a:gd name="T7" fmla="*/ 128 h 128"/>
              <a:gd name="T8" fmla="*/ 112 w 120"/>
              <a:gd name="T9" fmla="*/ 128 h 128"/>
              <a:gd name="T10" fmla="*/ 120 w 120"/>
              <a:gd name="T11" fmla="*/ 120 h 128"/>
              <a:gd name="T12" fmla="*/ 120 w 120"/>
              <a:gd name="T13" fmla="*/ 8 h 128"/>
              <a:gd name="T14" fmla="*/ 112 w 120"/>
              <a:gd name="T15" fmla="*/ 0 h 128"/>
              <a:gd name="T16" fmla="*/ 8 w 120"/>
              <a:gd name="T17" fmla="*/ 0 h 128"/>
              <a:gd name="T18" fmla="*/ 104 w 120"/>
              <a:gd name="T19" fmla="*/ 43 h 128"/>
              <a:gd name="T20" fmla="*/ 104 w 120"/>
              <a:gd name="T21" fmla="*/ 112 h 128"/>
              <a:gd name="T22" fmla="*/ 80 w 120"/>
              <a:gd name="T23" fmla="*/ 112 h 128"/>
              <a:gd name="T24" fmla="*/ 80 w 120"/>
              <a:gd name="T25" fmla="*/ 43 h 128"/>
              <a:gd name="T26" fmla="*/ 104 w 120"/>
              <a:gd name="T27" fmla="*/ 43 h 128"/>
              <a:gd name="T28" fmla="*/ 72 w 120"/>
              <a:gd name="T29" fmla="*/ 24 h 128"/>
              <a:gd name="T30" fmla="*/ 72 w 120"/>
              <a:gd name="T31" fmla="*/ 112 h 128"/>
              <a:gd name="T32" fmla="*/ 48 w 120"/>
              <a:gd name="T33" fmla="*/ 112 h 128"/>
              <a:gd name="T34" fmla="*/ 48 w 120"/>
              <a:gd name="T35" fmla="*/ 24 h 128"/>
              <a:gd name="T36" fmla="*/ 72 w 120"/>
              <a:gd name="T37" fmla="*/ 24 h 128"/>
              <a:gd name="T38" fmla="*/ 40 w 120"/>
              <a:gd name="T39" fmla="*/ 73 h 128"/>
              <a:gd name="T40" fmla="*/ 40 w 120"/>
              <a:gd name="T41" fmla="*/ 112 h 128"/>
              <a:gd name="T42" fmla="*/ 16 w 120"/>
              <a:gd name="T43" fmla="*/ 112 h 128"/>
              <a:gd name="T44" fmla="*/ 16 w 120"/>
              <a:gd name="T45" fmla="*/ 73 h 128"/>
              <a:gd name="T46" fmla="*/ 40 w 120"/>
              <a:gd name="T47" fmla="*/ 7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8">
                <a:moveTo>
                  <a:pt x="8" y="0"/>
                </a:moveTo>
                <a:cubicBezTo>
                  <a:pt x="3" y="0"/>
                  <a:pt x="0" y="3"/>
                  <a:pt x="0" y="8"/>
                </a:cubicBezTo>
                <a:cubicBezTo>
                  <a:pt x="0" y="120"/>
                  <a:pt x="0" y="120"/>
                  <a:pt x="0" y="120"/>
                </a:cubicBezTo>
                <a:cubicBezTo>
                  <a:pt x="0" y="124"/>
                  <a:pt x="3" y="128"/>
                  <a:pt x="8" y="128"/>
                </a:cubicBezTo>
                <a:cubicBezTo>
                  <a:pt x="112" y="128"/>
                  <a:pt x="112" y="128"/>
                  <a:pt x="112" y="128"/>
                </a:cubicBezTo>
                <a:cubicBezTo>
                  <a:pt x="116" y="128"/>
                  <a:pt x="120" y="124"/>
                  <a:pt x="120" y="120"/>
                </a:cubicBezTo>
                <a:cubicBezTo>
                  <a:pt x="120" y="8"/>
                  <a:pt x="120" y="8"/>
                  <a:pt x="120" y="8"/>
                </a:cubicBezTo>
                <a:cubicBezTo>
                  <a:pt x="120" y="3"/>
                  <a:pt x="116" y="0"/>
                  <a:pt x="112" y="0"/>
                </a:cubicBezTo>
                <a:lnTo>
                  <a:pt x="8" y="0"/>
                </a:lnTo>
                <a:close/>
                <a:moveTo>
                  <a:pt x="104" y="43"/>
                </a:moveTo>
                <a:cubicBezTo>
                  <a:pt x="104" y="112"/>
                  <a:pt x="104" y="112"/>
                  <a:pt x="104" y="112"/>
                </a:cubicBezTo>
                <a:cubicBezTo>
                  <a:pt x="80" y="112"/>
                  <a:pt x="80" y="112"/>
                  <a:pt x="80" y="112"/>
                </a:cubicBezTo>
                <a:cubicBezTo>
                  <a:pt x="80" y="43"/>
                  <a:pt x="80" y="43"/>
                  <a:pt x="80" y="43"/>
                </a:cubicBezTo>
                <a:lnTo>
                  <a:pt x="104" y="43"/>
                </a:lnTo>
                <a:close/>
                <a:moveTo>
                  <a:pt x="72" y="24"/>
                </a:moveTo>
                <a:cubicBezTo>
                  <a:pt x="72" y="112"/>
                  <a:pt x="72" y="112"/>
                  <a:pt x="72" y="112"/>
                </a:cubicBezTo>
                <a:cubicBezTo>
                  <a:pt x="48" y="112"/>
                  <a:pt x="48" y="112"/>
                  <a:pt x="48" y="112"/>
                </a:cubicBezTo>
                <a:cubicBezTo>
                  <a:pt x="48" y="24"/>
                  <a:pt x="48" y="24"/>
                  <a:pt x="48" y="24"/>
                </a:cubicBezTo>
                <a:lnTo>
                  <a:pt x="72" y="24"/>
                </a:lnTo>
                <a:close/>
                <a:moveTo>
                  <a:pt x="40" y="73"/>
                </a:moveTo>
                <a:cubicBezTo>
                  <a:pt x="40" y="112"/>
                  <a:pt x="40" y="112"/>
                  <a:pt x="40" y="112"/>
                </a:cubicBezTo>
                <a:cubicBezTo>
                  <a:pt x="16" y="112"/>
                  <a:pt x="16" y="112"/>
                  <a:pt x="16" y="112"/>
                </a:cubicBezTo>
                <a:cubicBezTo>
                  <a:pt x="16" y="73"/>
                  <a:pt x="16" y="73"/>
                  <a:pt x="16" y="73"/>
                </a:cubicBezTo>
                <a:lnTo>
                  <a:pt x="40" y="7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nvGrpSpPr>
          <p:cNvPr id="76" name="Group 75">
            <a:extLst>
              <a:ext uri="{FF2B5EF4-FFF2-40B4-BE49-F238E27FC236}">
                <a16:creationId xmlns:a16="http://schemas.microsoft.com/office/drawing/2014/main" id="{5DA2D975-7BE3-4362-8977-5BA331508DB0}"/>
              </a:ext>
            </a:extLst>
          </p:cNvPr>
          <p:cNvGrpSpPr/>
          <p:nvPr/>
        </p:nvGrpSpPr>
        <p:grpSpPr>
          <a:xfrm>
            <a:off x="4694595" y="1207784"/>
            <a:ext cx="861352" cy="442152"/>
            <a:chOff x="4931756" y="1251598"/>
            <a:chExt cx="861352" cy="442152"/>
          </a:xfrm>
        </p:grpSpPr>
        <p:grpSp>
          <p:nvGrpSpPr>
            <p:cNvPr id="57" name="Group 56">
              <a:extLst>
                <a:ext uri="{FF2B5EF4-FFF2-40B4-BE49-F238E27FC236}">
                  <a16:creationId xmlns:a16="http://schemas.microsoft.com/office/drawing/2014/main" id="{5C837186-F634-4F01-89F9-21F6737103D3}"/>
                </a:ext>
              </a:extLst>
            </p:cNvPr>
            <p:cNvGrpSpPr/>
            <p:nvPr/>
          </p:nvGrpSpPr>
          <p:grpSpPr>
            <a:xfrm>
              <a:off x="4931756" y="1251598"/>
              <a:ext cx="270983" cy="442152"/>
              <a:chOff x="5208023" y="365832"/>
              <a:chExt cx="270983" cy="442152"/>
            </a:xfrm>
          </p:grpSpPr>
          <p:sp>
            <p:nvSpPr>
              <p:cNvPr id="58" name="Rectangle: Rounded Corners 57">
                <a:extLst>
                  <a:ext uri="{FF2B5EF4-FFF2-40B4-BE49-F238E27FC236}">
                    <a16:creationId xmlns:a16="http://schemas.microsoft.com/office/drawing/2014/main" id="{432B8FDC-F693-479C-9C38-7DB3339C63DE}"/>
                  </a:ext>
                </a:extLst>
              </p:cNvPr>
              <p:cNvSpPr/>
              <p:nvPr/>
            </p:nvSpPr>
            <p:spPr>
              <a:xfrm rot="16200000">
                <a:off x="5122439" y="451416"/>
                <a:ext cx="442152" cy="270983"/>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sp>
            <p:nvSpPr>
              <p:cNvPr id="59" name="Oval 58">
                <a:extLst>
                  <a:ext uri="{FF2B5EF4-FFF2-40B4-BE49-F238E27FC236}">
                    <a16:creationId xmlns:a16="http://schemas.microsoft.com/office/drawing/2014/main" id="{4FC6192B-9682-4EE2-8253-ACA2E115AA28}"/>
                  </a:ext>
                </a:extLst>
              </p:cNvPr>
              <p:cNvSpPr/>
              <p:nvPr/>
            </p:nvSpPr>
            <p:spPr>
              <a:xfrm rot="16200000">
                <a:off x="5310056" y="688808"/>
                <a:ext cx="54000" cy="54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60" name="Group 59">
              <a:extLst>
                <a:ext uri="{FF2B5EF4-FFF2-40B4-BE49-F238E27FC236}">
                  <a16:creationId xmlns:a16="http://schemas.microsoft.com/office/drawing/2014/main" id="{E19B1F6F-A4B0-4DFA-8C53-98B88565F41F}"/>
                </a:ext>
              </a:extLst>
            </p:cNvPr>
            <p:cNvGrpSpPr/>
            <p:nvPr/>
          </p:nvGrpSpPr>
          <p:grpSpPr>
            <a:xfrm>
              <a:off x="5303514" y="1288026"/>
              <a:ext cx="489594" cy="404199"/>
              <a:chOff x="7953178" y="379060"/>
              <a:chExt cx="489594" cy="404199"/>
            </a:xfrm>
          </p:grpSpPr>
          <p:sp>
            <p:nvSpPr>
              <p:cNvPr id="61" name="Rectangle: Rounded Corners 60">
                <a:extLst>
                  <a:ext uri="{FF2B5EF4-FFF2-40B4-BE49-F238E27FC236}">
                    <a16:creationId xmlns:a16="http://schemas.microsoft.com/office/drawing/2014/main" id="{8F3F526E-3AB2-45C3-9EC8-56716838ED00}"/>
                  </a:ext>
                </a:extLst>
              </p:cNvPr>
              <p:cNvSpPr/>
              <p:nvPr/>
            </p:nvSpPr>
            <p:spPr>
              <a:xfrm>
                <a:off x="7953178" y="483200"/>
                <a:ext cx="489594" cy="300059"/>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sp>
            <p:nvSpPr>
              <p:cNvPr id="62" name="Oval 61">
                <a:extLst>
                  <a:ext uri="{FF2B5EF4-FFF2-40B4-BE49-F238E27FC236}">
                    <a16:creationId xmlns:a16="http://schemas.microsoft.com/office/drawing/2014/main" id="{5E5D630B-ECFD-4F81-97DC-99A26DFAE7DE}"/>
                  </a:ext>
                </a:extLst>
              </p:cNvPr>
              <p:cNvSpPr/>
              <p:nvPr/>
            </p:nvSpPr>
            <p:spPr>
              <a:xfrm>
                <a:off x="8192056" y="533392"/>
                <a:ext cx="198000" cy="1980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63" name="Straight Connector 62">
                <a:extLst>
                  <a:ext uri="{FF2B5EF4-FFF2-40B4-BE49-F238E27FC236}">
                    <a16:creationId xmlns:a16="http://schemas.microsoft.com/office/drawing/2014/main" id="{AC2EA250-977D-4687-B66F-C82615A94354}"/>
                  </a:ext>
                </a:extLst>
              </p:cNvPr>
              <p:cNvCxnSpPr/>
              <p:nvPr/>
            </p:nvCxnSpPr>
            <p:spPr>
              <a:xfrm flipH="1" flipV="1">
                <a:off x="8199778" y="379060"/>
                <a:ext cx="101214" cy="10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0FC8121-F1C3-4B6E-9BAF-51441D145733}"/>
                  </a:ext>
                </a:extLst>
              </p:cNvPr>
              <p:cNvSpPr/>
              <p:nvPr/>
            </p:nvSpPr>
            <p:spPr>
              <a:xfrm>
                <a:off x="7997954" y="529470"/>
                <a:ext cx="74097" cy="74097"/>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grpSp>
        <p:nvGrpSpPr>
          <p:cNvPr id="104" name="Group 103">
            <a:extLst>
              <a:ext uri="{FF2B5EF4-FFF2-40B4-BE49-F238E27FC236}">
                <a16:creationId xmlns:a16="http://schemas.microsoft.com/office/drawing/2014/main" id="{5902242F-A21A-4E12-A73F-92C7AC1A8F47}"/>
              </a:ext>
            </a:extLst>
          </p:cNvPr>
          <p:cNvGrpSpPr/>
          <p:nvPr/>
        </p:nvGrpSpPr>
        <p:grpSpPr>
          <a:xfrm>
            <a:off x="10606961" y="3868907"/>
            <a:ext cx="913547" cy="395105"/>
            <a:chOff x="10606961" y="3952015"/>
            <a:chExt cx="913547" cy="395105"/>
          </a:xfrm>
        </p:grpSpPr>
        <p:sp>
          <p:nvSpPr>
            <p:cNvPr id="53" name="Freeform 48">
              <a:extLst>
                <a:ext uri="{FF2B5EF4-FFF2-40B4-BE49-F238E27FC236}">
                  <a16:creationId xmlns:a16="http://schemas.microsoft.com/office/drawing/2014/main" id="{15AA8F83-829A-4491-A074-5DFFBC270F4C}"/>
                </a:ext>
              </a:extLst>
            </p:cNvPr>
            <p:cNvSpPr>
              <a:spLocks/>
            </p:cNvSpPr>
            <p:nvPr/>
          </p:nvSpPr>
          <p:spPr bwMode="auto">
            <a:xfrm>
              <a:off x="11292907" y="3952015"/>
              <a:ext cx="227601" cy="395105"/>
            </a:xfrm>
            <a:custGeom>
              <a:avLst/>
              <a:gdLst>
                <a:gd name="T0" fmla="*/ 74 w 75"/>
                <a:gd name="T1" fmla="*/ 85 h 129"/>
                <a:gd name="T2" fmla="*/ 74 w 75"/>
                <a:gd name="T3" fmla="*/ 81 h 129"/>
                <a:gd name="T4" fmla="*/ 7 w 75"/>
                <a:gd name="T5" fmla="*/ 2 h 129"/>
                <a:gd name="T6" fmla="*/ 3 w 75"/>
                <a:gd name="T7" fmla="*/ 1 h 129"/>
                <a:gd name="T8" fmla="*/ 0 w 75"/>
                <a:gd name="T9" fmla="*/ 4 h 129"/>
                <a:gd name="T10" fmla="*/ 0 w 75"/>
                <a:gd name="T11" fmla="*/ 109 h 129"/>
                <a:gd name="T12" fmla="*/ 3 w 75"/>
                <a:gd name="T13" fmla="*/ 112 h 129"/>
                <a:gd name="T14" fmla="*/ 4 w 75"/>
                <a:gd name="T15" fmla="*/ 113 h 129"/>
                <a:gd name="T16" fmla="*/ 7 w 75"/>
                <a:gd name="T17" fmla="*/ 111 h 129"/>
                <a:gd name="T18" fmla="*/ 25 w 75"/>
                <a:gd name="T19" fmla="*/ 87 h 129"/>
                <a:gd name="T20" fmla="*/ 38 w 75"/>
                <a:gd name="T21" fmla="*/ 122 h 129"/>
                <a:gd name="T22" fmla="*/ 49 w 75"/>
                <a:gd name="T23" fmla="*/ 128 h 129"/>
                <a:gd name="T24" fmla="*/ 54 w 75"/>
                <a:gd name="T25" fmla="*/ 117 h 129"/>
                <a:gd name="T26" fmla="*/ 42 w 75"/>
                <a:gd name="T27" fmla="*/ 82 h 129"/>
                <a:gd name="T28" fmla="*/ 70 w 75"/>
                <a:gd name="T29" fmla="*/ 87 h 129"/>
                <a:gd name="T30" fmla="*/ 74 w 75"/>
                <a:gd name="T31" fmla="*/ 8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29">
                  <a:moveTo>
                    <a:pt x="74" y="85"/>
                  </a:moveTo>
                  <a:cubicBezTo>
                    <a:pt x="75" y="84"/>
                    <a:pt x="75" y="82"/>
                    <a:pt x="74" y="81"/>
                  </a:cubicBezTo>
                  <a:cubicBezTo>
                    <a:pt x="7" y="2"/>
                    <a:pt x="7" y="2"/>
                    <a:pt x="7" y="2"/>
                  </a:cubicBezTo>
                  <a:cubicBezTo>
                    <a:pt x="6" y="0"/>
                    <a:pt x="4" y="0"/>
                    <a:pt x="3" y="1"/>
                  </a:cubicBezTo>
                  <a:cubicBezTo>
                    <a:pt x="1" y="1"/>
                    <a:pt x="0" y="3"/>
                    <a:pt x="0" y="4"/>
                  </a:cubicBezTo>
                  <a:cubicBezTo>
                    <a:pt x="0" y="109"/>
                    <a:pt x="0" y="109"/>
                    <a:pt x="0" y="109"/>
                  </a:cubicBezTo>
                  <a:cubicBezTo>
                    <a:pt x="0" y="110"/>
                    <a:pt x="1" y="112"/>
                    <a:pt x="3" y="112"/>
                  </a:cubicBezTo>
                  <a:cubicBezTo>
                    <a:pt x="3" y="113"/>
                    <a:pt x="4" y="113"/>
                    <a:pt x="4" y="113"/>
                  </a:cubicBezTo>
                  <a:cubicBezTo>
                    <a:pt x="5" y="113"/>
                    <a:pt x="7" y="112"/>
                    <a:pt x="7" y="111"/>
                  </a:cubicBezTo>
                  <a:cubicBezTo>
                    <a:pt x="25" y="87"/>
                    <a:pt x="25" y="87"/>
                    <a:pt x="25" y="87"/>
                  </a:cubicBezTo>
                  <a:cubicBezTo>
                    <a:pt x="38" y="122"/>
                    <a:pt x="38" y="122"/>
                    <a:pt x="38" y="122"/>
                  </a:cubicBezTo>
                  <a:cubicBezTo>
                    <a:pt x="39" y="127"/>
                    <a:pt x="44" y="129"/>
                    <a:pt x="49" y="128"/>
                  </a:cubicBezTo>
                  <a:cubicBezTo>
                    <a:pt x="53" y="126"/>
                    <a:pt x="56" y="121"/>
                    <a:pt x="54" y="117"/>
                  </a:cubicBezTo>
                  <a:cubicBezTo>
                    <a:pt x="42" y="82"/>
                    <a:pt x="42" y="82"/>
                    <a:pt x="42" y="82"/>
                  </a:cubicBezTo>
                  <a:cubicBezTo>
                    <a:pt x="70" y="87"/>
                    <a:pt x="70" y="87"/>
                    <a:pt x="70" y="87"/>
                  </a:cubicBezTo>
                  <a:cubicBezTo>
                    <a:pt x="72" y="88"/>
                    <a:pt x="73" y="87"/>
                    <a:pt x="74"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grpSp>
          <p:nvGrpSpPr>
            <p:cNvPr id="73" name="Group 72">
              <a:extLst>
                <a:ext uri="{FF2B5EF4-FFF2-40B4-BE49-F238E27FC236}">
                  <a16:creationId xmlns:a16="http://schemas.microsoft.com/office/drawing/2014/main" id="{86FABBCE-9516-474B-B1D6-4661ADABBBEB}"/>
                </a:ext>
              </a:extLst>
            </p:cNvPr>
            <p:cNvGrpSpPr/>
            <p:nvPr/>
          </p:nvGrpSpPr>
          <p:grpSpPr>
            <a:xfrm>
              <a:off x="10606961" y="3969995"/>
              <a:ext cx="649209" cy="377125"/>
              <a:chOff x="5261654" y="1210636"/>
              <a:chExt cx="649209" cy="377125"/>
            </a:xfrm>
          </p:grpSpPr>
          <p:sp>
            <p:nvSpPr>
              <p:cNvPr id="74" name="Rectangle: Rounded Corners 73">
                <a:extLst>
                  <a:ext uri="{FF2B5EF4-FFF2-40B4-BE49-F238E27FC236}">
                    <a16:creationId xmlns:a16="http://schemas.microsoft.com/office/drawing/2014/main" id="{8D39E1B0-256D-4268-AFDF-BD8B07C97F3F}"/>
                  </a:ext>
                </a:extLst>
              </p:cNvPr>
              <p:cNvSpPr/>
              <p:nvPr/>
            </p:nvSpPr>
            <p:spPr>
              <a:xfrm>
                <a:off x="5341461" y="1210636"/>
                <a:ext cx="489594" cy="300059"/>
              </a:xfrm>
              <a:prstGeom prst="roundRect">
                <a:avLst>
                  <a:gd name="adj" fmla="val 1800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4C8F5"/>
                  </a:solidFill>
                  <a:effectLst/>
                  <a:uLnTx/>
                  <a:uFillTx/>
                  <a:latin typeface="Titillium" panose="00000500000000000000" pitchFamily="50" charset="0"/>
                  <a:ea typeface="+mn-ea"/>
                  <a:cs typeface="+mn-cs"/>
                </a:endParaRPr>
              </a:p>
            </p:txBody>
          </p:sp>
          <p:cxnSp>
            <p:nvCxnSpPr>
              <p:cNvPr id="75" name="Straight Connector 74">
                <a:extLst>
                  <a:ext uri="{FF2B5EF4-FFF2-40B4-BE49-F238E27FC236}">
                    <a16:creationId xmlns:a16="http://schemas.microsoft.com/office/drawing/2014/main" id="{F6BA2EA8-634D-4EC4-89BD-20ABB74940D3}"/>
                  </a:ext>
                </a:extLst>
              </p:cNvPr>
              <p:cNvCxnSpPr>
                <a:cxnSpLocks/>
              </p:cNvCxnSpPr>
              <p:nvPr/>
            </p:nvCxnSpPr>
            <p:spPr>
              <a:xfrm>
                <a:off x="5261654" y="1587761"/>
                <a:ext cx="6492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8" name="Freeform 30">
            <a:extLst>
              <a:ext uri="{FF2B5EF4-FFF2-40B4-BE49-F238E27FC236}">
                <a16:creationId xmlns:a16="http://schemas.microsoft.com/office/drawing/2014/main" id="{6B8477F6-E96E-4B0E-9D77-B81B62483A31}"/>
              </a:ext>
            </a:extLst>
          </p:cNvPr>
          <p:cNvSpPr>
            <a:spLocks/>
          </p:cNvSpPr>
          <p:nvPr/>
        </p:nvSpPr>
        <p:spPr bwMode="auto">
          <a:xfrm>
            <a:off x="10739295" y="1201848"/>
            <a:ext cx="477838" cy="454025"/>
          </a:xfrm>
          <a:custGeom>
            <a:avLst/>
            <a:gdLst>
              <a:gd name="T0" fmla="*/ 197 w 301"/>
              <a:gd name="T1" fmla="*/ 93 h 286"/>
              <a:gd name="T2" fmla="*/ 150 w 301"/>
              <a:gd name="T3" fmla="*/ 0 h 286"/>
              <a:gd name="T4" fmla="*/ 105 w 301"/>
              <a:gd name="T5" fmla="*/ 93 h 286"/>
              <a:gd name="T6" fmla="*/ 0 w 301"/>
              <a:gd name="T7" fmla="*/ 110 h 286"/>
              <a:gd name="T8" fmla="*/ 76 w 301"/>
              <a:gd name="T9" fmla="*/ 184 h 286"/>
              <a:gd name="T10" fmla="*/ 57 w 301"/>
              <a:gd name="T11" fmla="*/ 286 h 286"/>
              <a:gd name="T12" fmla="*/ 150 w 301"/>
              <a:gd name="T13" fmla="*/ 239 h 286"/>
              <a:gd name="T14" fmla="*/ 245 w 301"/>
              <a:gd name="T15" fmla="*/ 286 h 286"/>
              <a:gd name="T16" fmla="*/ 226 w 301"/>
              <a:gd name="T17" fmla="*/ 184 h 286"/>
              <a:gd name="T18" fmla="*/ 301 w 301"/>
              <a:gd name="T19" fmla="*/ 110 h 286"/>
              <a:gd name="T20" fmla="*/ 197 w 301"/>
              <a:gd name="T21" fmla="*/ 9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86">
                <a:moveTo>
                  <a:pt x="197" y="93"/>
                </a:moveTo>
                <a:lnTo>
                  <a:pt x="150" y="0"/>
                </a:lnTo>
                <a:lnTo>
                  <a:pt x="105" y="93"/>
                </a:lnTo>
                <a:lnTo>
                  <a:pt x="0" y="110"/>
                </a:lnTo>
                <a:lnTo>
                  <a:pt x="76" y="184"/>
                </a:lnTo>
                <a:lnTo>
                  <a:pt x="57" y="286"/>
                </a:lnTo>
                <a:lnTo>
                  <a:pt x="150" y="239"/>
                </a:lnTo>
                <a:lnTo>
                  <a:pt x="245" y="286"/>
                </a:lnTo>
                <a:lnTo>
                  <a:pt x="226" y="184"/>
                </a:lnTo>
                <a:lnTo>
                  <a:pt x="301" y="110"/>
                </a:lnTo>
                <a:lnTo>
                  <a:pt x="197" y="9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0" name="Freeform 41">
            <a:extLst>
              <a:ext uri="{FF2B5EF4-FFF2-40B4-BE49-F238E27FC236}">
                <a16:creationId xmlns:a16="http://schemas.microsoft.com/office/drawing/2014/main" id="{6C363EEC-D93A-47A1-B055-460D9C74F8CA}"/>
              </a:ext>
            </a:extLst>
          </p:cNvPr>
          <p:cNvSpPr>
            <a:spLocks noEditPoints="1"/>
          </p:cNvSpPr>
          <p:nvPr/>
        </p:nvSpPr>
        <p:spPr bwMode="auto">
          <a:xfrm>
            <a:off x="8782255" y="1177241"/>
            <a:ext cx="482600" cy="503238"/>
          </a:xfrm>
          <a:custGeom>
            <a:avLst/>
            <a:gdLst>
              <a:gd name="T0" fmla="*/ 56 w 128"/>
              <a:gd name="T1" fmla="*/ 20 h 133"/>
              <a:gd name="T2" fmla="*/ 36 w 128"/>
              <a:gd name="T3" fmla="*/ 0 h 133"/>
              <a:gd name="T4" fmla="*/ 16 w 128"/>
              <a:gd name="T5" fmla="*/ 20 h 133"/>
              <a:gd name="T6" fmla="*/ 36 w 128"/>
              <a:gd name="T7" fmla="*/ 40 h 133"/>
              <a:gd name="T8" fmla="*/ 56 w 128"/>
              <a:gd name="T9" fmla="*/ 20 h 133"/>
              <a:gd name="T10" fmla="*/ 70 w 128"/>
              <a:gd name="T11" fmla="*/ 96 h 133"/>
              <a:gd name="T12" fmla="*/ 35 w 128"/>
              <a:gd name="T13" fmla="*/ 48 h 133"/>
              <a:gd name="T14" fmla="*/ 0 w 128"/>
              <a:gd name="T15" fmla="*/ 96 h 133"/>
              <a:gd name="T16" fmla="*/ 70 w 128"/>
              <a:gd name="T17" fmla="*/ 96 h 133"/>
              <a:gd name="T18" fmla="*/ 94 w 128"/>
              <a:gd name="T19" fmla="*/ 55 h 133"/>
              <a:gd name="T20" fmla="*/ 114 w 128"/>
              <a:gd name="T21" fmla="*/ 35 h 133"/>
              <a:gd name="T22" fmla="*/ 94 w 128"/>
              <a:gd name="T23" fmla="*/ 15 h 133"/>
              <a:gd name="T24" fmla="*/ 74 w 128"/>
              <a:gd name="T25" fmla="*/ 35 h 133"/>
              <a:gd name="T26" fmla="*/ 94 w 128"/>
              <a:gd name="T27" fmla="*/ 55 h 133"/>
              <a:gd name="T28" fmla="*/ 93 w 128"/>
              <a:gd name="T29" fmla="*/ 63 h 133"/>
              <a:gd name="T30" fmla="*/ 78 w 128"/>
              <a:gd name="T31" fmla="*/ 68 h 133"/>
              <a:gd name="T32" fmla="*/ 82 w 128"/>
              <a:gd name="T33" fmla="*/ 96 h 133"/>
              <a:gd name="T34" fmla="*/ 63 w 128"/>
              <a:gd name="T35" fmla="*/ 120 h 133"/>
              <a:gd name="T36" fmla="*/ 128 w 128"/>
              <a:gd name="T37" fmla="*/ 111 h 133"/>
              <a:gd name="T38" fmla="*/ 93 w 128"/>
              <a:gd name="T39"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3">
                <a:moveTo>
                  <a:pt x="56" y="20"/>
                </a:moveTo>
                <a:cubicBezTo>
                  <a:pt x="56" y="9"/>
                  <a:pt x="47" y="0"/>
                  <a:pt x="36" y="0"/>
                </a:cubicBezTo>
                <a:cubicBezTo>
                  <a:pt x="26" y="0"/>
                  <a:pt x="16" y="9"/>
                  <a:pt x="16" y="20"/>
                </a:cubicBezTo>
                <a:cubicBezTo>
                  <a:pt x="16" y="30"/>
                  <a:pt x="26" y="40"/>
                  <a:pt x="36" y="40"/>
                </a:cubicBezTo>
                <a:cubicBezTo>
                  <a:pt x="47" y="40"/>
                  <a:pt x="56" y="30"/>
                  <a:pt x="56" y="20"/>
                </a:cubicBezTo>
                <a:close/>
                <a:moveTo>
                  <a:pt x="70" y="96"/>
                </a:moveTo>
                <a:cubicBezTo>
                  <a:pt x="70" y="64"/>
                  <a:pt x="54" y="48"/>
                  <a:pt x="35" y="48"/>
                </a:cubicBezTo>
                <a:cubicBezTo>
                  <a:pt x="17" y="48"/>
                  <a:pt x="0" y="64"/>
                  <a:pt x="0" y="96"/>
                </a:cubicBezTo>
                <a:cubicBezTo>
                  <a:pt x="0" y="118"/>
                  <a:pt x="70" y="118"/>
                  <a:pt x="70" y="96"/>
                </a:cubicBezTo>
                <a:close/>
                <a:moveTo>
                  <a:pt x="94" y="55"/>
                </a:moveTo>
                <a:cubicBezTo>
                  <a:pt x="105" y="55"/>
                  <a:pt x="114" y="46"/>
                  <a:pt x="114" y="35"/>
                </a:cubicBezTo>
                <a:cubicBezTo>
                  <a:pt x="114" y="25"/>
                  <a:pt x="105" y="15"/>
                  <a:pt x="94" y="15"/>
                </a:cubicBezTo>
                <a:cubicBezTo>
                  <a:pt x="84" y="15"/>
                  <a:pt x="74" y="25"/>
                  <a:pt x="74" y="35"/>
                </a:cubicBezTo>
                <a:cubicBezTo>
                  <a:pt x="74" y="46"/>
                  <a:pt x="84" y="55"/>
                  <a:pt x="94" y="55"/>
                </a:cubicBezTo>
                <a:close/>
                <a:moveTo>
                  <a:pt x="93" y="63"/>
                </a:moveTo>
                <a:cubicBezTo>
                  <a:pt x="88" y="63"/>
                  <a:pt x="82" y="65"/>
                  <a:pt x="78" y="68"/>
                </a:cubicBezTo>
                <a:cubicBezTo>
                  <a:pt x="81" y="76"/>
                  <a:pt x="82" y="85"/>
                  <a:pt x="82" y="96"/>
                </a:cubicBezTo>
                <a:cubicBezTo>
                  <a:pt x="82" y="106"/>
                  <a:pt x="75" y="115"/>
                  <a:pt x="63" y="120"/>
                </a:cubicBezTo>
                <a:cubicBezTo>
                  <a:pt x="78" y="133"/>
                  <a:pt x="128" y="130"/>
                  <a:pt x="128" y="111"/>
                </a:cubicBezTo>
                <a:cubicBezTo>
                  <a:pt x="128" y="79"/>
                  <a:pt x="112" y="63"/>
                  <a:pt x="93" y="6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50" name="Freeform 38">
            <a:extLst>
              <a:ext uri="{FF2B5EF4-FFF2-40B4-BE49-F238E27FC236}">
                <a16:creationId xmlns:a16="http://schemas.microsoft.com/office/drawing/2014/main" id="{C998A066-CD31-4AA2-BD83-9E14A6D8646B}"/>
              </a:ext>
            </a:extLst>
          </p:cNvPr>
          <p:cNvSpPr>
            <a:spLocks noEditPoints="1"/>
          </p:cNvSpPr>
          <p:nvPr/>
        </p:nvSpPr>
        <p:spPr bwMode="auto">
          <a:xfrm>
            <a:off x="6868927" y="3837170"/>
            <a:ext cx="458579" cy="458579"/>
          </a:xfrm>
          <a:custGeom>
            <a:avLst/>
            <a:gdLst>
              <a:gd name="T0" fmla="*/ 64 w 128"/>
              <a:gd name="T1" fmla="*/ 128 h 128"/>
              <a:gd name="T2" fmla="*/ 114 w 128"/>
              <a:gd name="T3" fmla="*/ 103 h 128"/>
              <a:gd name="T4" fmla="*/ 64 w 128"/>
              <a:gd name="T5" fmla="*/ 64 h 128"/>
              <a:gd name="T6" fmla="*/ 64 w 128"/>
              <a:gd name="T7" fmla="*/ 0 h 128"/>
              <a:gd name="T8" fmla="*/ 0 w 128"/>
              <a:gd name="T9" fmla="*/ 64 h 128"/>
              <a:gd name="T10" fmla="*/ 64 w 128"/>
              <a:gd name="T11" fmla="*/ 128 h 128"/>
              <a:gd name="T12" fmla="*/ 56 w 128"/>
              <a:gd name="T13" fmla="*/ 8 h 128"/>
              <a:gd name="T14" fmla="*/ 56 w 128"/>
              <a:gd name="T15" fmla="*/ 64 h 128"/>
              <a:gd name="T16" fmla="*/ 59 w 128"/>
              <a:gd name="T17" fmla="*/ 70 h 128"/>
              <a:gd name="T18" fmla="*/ 103 w 128"/>
              <a:gd name="T19" fmla="*/ 104 h 128"/>
              <a:gd name="T20" fmla="*/ 64 w 128"/>
              <a:gd name="T21" fmla="*/ 120 h 128"/>
              <a:gd name="T22" fmla="*/ 8 w 128"/>
              <a:gd name="T23" fmla="*/ 64 h 128"/>
              <a:gd name="T24" fmla="*/ 56 w 128"/>
              <a:gd name="T25" fmla="*/ 8 h 128"/>
              <a:gd name="T26" fmla="*/ 75 w 128"/>
              <a:gd name="T27" fmla="*/ 1 h 128"/>
              <a:gd name="T28" fmla="*/ 75 w 128"/>
              <a:gd name="T29" fmla="*/ 58 h 128"/>
              <a:gd name="T30" fmla="*/ 121 w 128"/>
              <a:gd name="T31" fmla="*/ 93 h 128"/>
              <a:gd name="T32" fmla="*/ 128 w 128"/>
              <a:gd name="T33" fmla="*/ 64 h 128"/>
              <a:gd name="T34" fmla="*/ 75 w 128"/>
              <a:gd name="T3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64" y="128"/>
                </a:moveTo>
                <a:cubicBezTo>
                  <a:pt x="84" y="128"/>
                  <a:pt x="103" y="118"/>
                  <a:pt x="114" y="103"/>
                </a:cubicBezTo>
                <a:cubicBezTo>
                  <a:pt x="64" y="64"/>
                  <a:pt x="64" y="64"/>
                  <a:pt x="64" y="64"/>
                </a:cubicBezTo>
                <a:cubicBezTo>
                  <a:pt x="64" y="0"/>
                  <a:pt x="64" y="0"/>
                  <a:pt x="64" y="0"/>
                </a:cubicBezTo>
                <a:cubicBezTo>
                  <a:pt x="28" y="0"/>
                  <a:pt x="0" y="28"/>
                  <a:pt x="0" y="64"/>
                </a:cubicBezTo>
                <a:cubicBezTo>
                  <a:pt x="0" y="99"/>
                  <a:pt x="28" y="128"/>
                  <a:pt x="64" y="128"/>
                </a:cubicBezTo>
                <a:close/>
                <a:moveTo>
                  <a:pt x="56" y="8"/>
                </a:moveTo>
                <a:cubicBezTo>
                  <a:pt x="56" y="64"/>
                  <a:pt x="56" y="64"/>
                  <a:pt x="56" y="64"/>
                </a:cubicBezTo>
                <a:cubicBezTo>
                  <a:pt x="56" y="66"/>
                  <a:pt x="57" y="69"/>
                  <a:pt x="59" y="70"/>
                </a:cubicBezTo>
                <a:cubicBezTo>
                  <a:pt x="103" y="104"/>
                  <a:pt x="103" y="104"/>
                  <a:pt x="103" y="104"/>
                </a:cubicBezTo>
                <a:cubicBezTo>
                  <a:pt x="92" y="114"/>
                  <a:pt x="79" y="120"/>
                  <a:pt x="64" y="120"/>
                </a:cubicBezTo>
                <a:cubicBezTo>
                  <a:pt x="33" y="120"/>
                  <a:pt x="8" y="95"/>
                  <a:pt x="8" y="64"/>
                </a:cubicBezTo>
                <a:cubicBezTo>
                  <a:pt x="8" y="36"/>
                  <a:pt x="29" y="12"/>
                  <a:pt x="56" y="8"/>
                </a:cubicBezTo>
                <a:close/>
                <a:moveTo>
                  <a:pt x="75" y="1"/>
                </a:moveTo>
                <a:cubicBezTo>
                  <a:pt x="75" y="58"/>
                  <a:pt x="75" y="58"/>
                  <a:pt x="75" y="58"/>
                </a:cubicBezTo>
                <a:cubicBezTo>
                  <a:pt x="121" y="93"/>
                  <a:pt x="121" y="93"/>
                  <a:pt x="121" y="93"/>
                </a:cubicBezTo>
                <a:cubicBezTo>
                  <a:pt x="125" y="84"/>
                  <a:pt x="128" y="74"/>
                  <a:pt x="128" y="64"/>
                </a:cubicBezTo>
                <a:cubicBezTo>
                  <a:pt x="128" y="32"/>
                  <a:pt x="105" y="6"/>
                  <a:pt x="75"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1" name="Freeform 46">
            <a:extLst>
              <a:ext uri="{FF2B5EF4-FFF2-40B4-BE49-F238E27FC236}">
                <a16:creationId xmlns:a16="http://schemas.microsoft.com/office/drawing/2014/main" id="{024A1E65-BB45-4061-959B-612A56E14938}"/>
              </a:ext>
            </a:extLst>
          </p:cNvPr>
          <p:cNvSpPr>
            <a:spLocks noEditPoints="1"/>
          </p:cNvSpPr>
          <p:nvPr/>
        </p:nvSpPr>
        <p:spPr bwMode="auto">
          <a:xfrm>
            <a:off x="8802323" y="3837170"/>
            <a:ext cx="458579" cy="4585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94 w 128"/>
              <a:gd name="T11" fmla="*/ 47 h 128"/>
              <a:gd name="T12" fmla="*/ 63 w 128"/>
              <a:gd name="T13" fmla="*/ 93 h 128"/>
              <a:gd name="T14" fmla="*/ 63 w 128"/>
              <a:gd name="T15" fmla="*/ 94 h 128"/>
              <a:gd name="T16" fmla="*/ 63 w 128"/>
              <a:gd name="T17" fmla="*/ 94 h 128"/>
              <a:gd name="T18" fmla="*/ 62 w 128"/>
              <a:gd name="T19" fmla="*/ 95 h 128"/>
              <a:gd name="T20" fmla="*/ 61 w 128"/>
              <a:gd name="T21" fmla="*/ 95 h 128"/>
              <a:gd name="T22" fmla="*/ 60 w 128"/>
              <a:gd name="T23" fmla="*/ 96 h 128"/>
              <a:gd name="T24" fmla="*/ 59 w 128"/>
              <a:gd name="T25" fmla="*/ 96 h 128"/>
              <a:gd name="T26" fmla="*/ 58 w 128"/>
              <a:gd name="T27" fmla="*/ 96 h 128"/>
              <a:gd name="T28" fmla="*/ 57 w 128"/>
              <a:gd name="T29" fmla="*/ 96 h 128"/>
              <a:gd name="T30" fmla="*/ 56 w 128"/>
              <a:gd name="T31" fmla="*/ 95 h 128"/>
              <a:gd name="T32" fmla="*/ 55 w 128"/>
              <a:gd name="T33" fmla="*/ 95 h 128"/>
              <a:gd name="T34" fmla="*/ 55 w 128"/>
              <a:gd name="T35" fmla="*/ 95 h 128"/>
              <a:gd name="T36" fmla="*/ 55 w 128"/>
              <a:gd name="T37" fmla="*/ 95 h 128"/>
              <a:gd name="T38" fmla="*/ 37 w 128"/>
              <a:gd name="T39" fmla="*/ 78 h 128"/>
              <a:gd name="T40" fmla="*/ 36 w 128"/>
              <a:gd name="T41" fmla="*/ 70 h 128"/>
              <a:gd name="T42" fmla="*/ 44 w 128"/>
              <a:gd name="T43" fmla="*/ 70 h 128"/>
              <a:gd name="T44" fmla="*/ 57 w 128"/>
              <a:gd name="T45" fmla="*/ 82 h 128"/>
              <a:gd name="T46" fmla="*/ 84 w 128"/>
              <a:gd name="T47" fmla="*/ 40 h 128"/>
              <a:gd name="T48" fmla="*/ 92 w 128"/>
              <a:gd name="T49" fmla="*/ 39 h 128"/>
              <a:gd name="T50" fmla="*/ 94 w 128"/>
              <a:gd name="T51"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64" y="0"/>
                </a:moveTo>
                <a:cubicBezTo>
                  <a:pt x="29" y="0"/>
                  <a:pt x="0" y="29"/>
                  <a:pt x="0" y="64"/>
                </a:cubicBezTo>
                <a:cubicBezTo>
                  <a:pt x="0" y="100"/>
                  <a:pt x="29" y="128"/>
                  <a:pt x="64" y="128"/>
                </a:cubicBezTo>
                <a:cubicBezTo>
                  <a:pt x="99" y="128"/>
                  <a:pt x="128" y="100"/>
                  <a:pt x="128" y="64"/>
                </a:cubicBezTo>
                <a:cubicBezTo>
                  <a:pt x="128" y="29"/>
                  <a:pt x="99" y="0"/>
                  <a:pt x="64" y="0"/>
                </a:cubicBezTo>
                <a:close/>
                <a:moveTo>
                  <a:pt x="94" y="47"/>
                </a:moveTo>
                <a:cubicBezTo>
                  <a:pt x="63" y="93"/>
                  <a:pt x="63" y="93"/>
                  <a:pt x="63" y="93"/>
                </a:cubicBezTo>
                <a:cubicBezTo>
                  <a:pt x="63" y="93"/>
                  <a:pt x="63" y="93"/>
                  <a:pt x="63" y="94"/>
                </a:cubicBezTo>
                <a:cubicBezTo>
                  <a:pt x="63" y="94"/>
                  <a:pt x="63" y="94"/>
                  <a:pt x="63" y="94"/>
                </a:cubicBezTo>
                <a:cubicBezTo>
                  <a:pt x="62" y="95"/>
                  <a:pt x="62" y="95"/>
                  <a:pt x="62" y="95"/>
                </a:cubicBezTo>
                <a:cubicBezTo>
                  <a:pt x="62" y="95"/>
                  <a:pt x="61" y="95"/>
                  <a:pt x="61" y="95"/>
                </a:cubicBezTo>
                <a:cubicBezTo>
                  <a:pt x="61" y="95"/>
                  <a:pt x="60" y="96"/>
                  <a:pt x="60" y="96"/>
                </a:cubicBezTo>
                <a:cubicBezTo>
                  <a:pt x="60" y="96"/>
                  <a:pt x="59" y="96"/>
                  <a:pt x="59" y="96"/>
                </a:cubicBezTo>
                <a:cubicBezTo>
                  <a:pt x="59" y="96"/>
                  <a:pt x="58" y="96"/>
                  <a:pt x="58" y="96"/>
                </a:cubicBezTo>
                <a:cubicBezTo>
                  <a:pt x="58" y="96"/>
                  <a:pt x="57" y="96"/>
                  <a:pt x="57" y="96"/>
                </a:cubicBezTo>
                <a:cubicBezTo>
                  <a:pt x="57" y="96"/>
                  <a:pt x="56" y="96"/>
                  <a:pt x="56" y="95"/>
                </a:cubicBezTo>
                <a:cubicBezTo>
                  <a:pt x="56" y="95"/>
                  <a:pt x="56" y="95"/>
                  <a:pt x="55" y="95"/>
                </a:cubicBezTo>
                <a:cubicBezTo>
                  <a:pt x="55" y="95"/>
                  <a:pt x="55" y="95"/>
                  <a:pt x="55" y="95"/>
                </a:cubicBezTo>
                <a:cubicBezTo>
                  <a:pt x="55" y="95"/>
                  <a:pt x="55" y="95"/>
                  <a:pt x="55" y="95"/>
                </a:cubicBezTo>
                <a:cubicBezTo>
                  <a:pt x="37" y="78"/>
                  <a:pt x="37" y="78"/>
                  <a:pt x="37" y="78"/>
                </a:cubicBezTo>
                <a:cubicBezTo>
                  <a:pt x="35" y="76"/>
                  <a:pt x="34" y="72"/>
                  <a:pt x="36" y="70"/>
                </a:cubicBezTo>
                <a:cubicBezTo>
                  <a:pt x="39" y="68"/>
                  <a:pt x="42" y="68"/>
                  <a:pt x="44" y="70"/>
                </a:cubicBezTo>
                <a:cubicBezTo>
                  <a:pt x="57" y="82"/>
                  <a:pt x="57" y="82"/>
                  <a:pt x="57" y="82"/>
                </a:cubicBezTo>
                <a:cubicBezTo>
                  <a:pt x="84" y="40"/>
                  <a:pt x="84" y="40"/>
                  <a:pt x="84" y="40"/>
                </a:cubicBezTo>
                <a:cubicBezTo>
                  <a:pt x="86" y="38"/>
                  <a:pt x="89" y="37"/>
                  <a:pt x="92" y="39"/>
                </a:cubicBezTo>
                <a:cubicBezTo>
                  <a:pt x="95" y="41"/>
                  <a:pt x="95" y="44"/>
                  <a:pt x="94" y="4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87" name="Freeform 5">
            <a:extLst>
              <a:ext uri="{FF2B5EF4-FFF2-40B4-BE49-F238E27FC236}">
                <a16:creationId xmlns:a16="http://schemas.microsoft.com/office/drawing/2014/main" id="{21F3D7A0-2565-4A4C-B69E-0EF14A8C86FE}"/>
              </a:ext>
            </a:extLst>
          </p:cNvPr>
          <p:cNvSpPr>
            <a:spLocks noEditPoints="1"/>
          </p:cNvSpPr>
          <p:nvPr/>
        </p:nvSpPr>
        <p:spPr bwMode="auto">
          <a:xfrm>
            <a:off x="903924" y="1190908"/>
            <a:ext cx="547640" cy="475905"/>
          </a:xfrm>
          <a:custGeom>
            <a:avLst/>
            <a:gdLst>
              <a:gd name="T0" fmla="*/ 120 w 129"/>
              <a:gd name="T1" fmla="*/ 16 h 112"/>
              <a:gd name="T2" fmla="*/ 24 w 129"/>
              <a:gd name="T3" fmla="*/ 16 h 112"/>
              <a:gd name="T4" fmla="*/ 22 w 129"/>
              <a:gd name="T5" fmla="*/ 16 h 112"/>
              <a:gd name="T6" fmla="*/ 19 w 129"/>
              <a:gd name="T7" fmla="*/ 3 h 112"/>
              <a:gd name="T8" fmla="*/ 15 w 129"/>
              <a:gd name="T9" fmla="*/ 0 h 112"/>
              <a:gd name="T10" fmla="*/ 4 w 129"/>
              <a:gd name="T11" fmla="*/ 0 h 112"/>
              <a:gd name="T12" fmla="*/ 0 w 129"/>
              <a:gd name="T13" fmla="*/ 4 h 112"/>
              <a:gd name="T14" fmla="*/ 4 w 129"/>
              <a:gd name="T15" fmla="*/ 8 h 112"/>
              <a:gd name="T16" fmla="*/ 12 w 129"/>
              <a:gd name="T17" fmla="*/ 8 h 112"/>
              <a:gd name="T18" fmla="*/ 17 w 129"/>
              <a:gd name="T19" fmla="*/ 29 h 112"/>
              <a:gd name="T20" fmla="*/ 24 w 129"/>
              <a:gd name="T21" fmla="*/ 64 h 112"/>
              <a:gd name="T22" fmla="*/ 24 w 129"/>
              <a:gd name="T23" fmla="*/ 65 h 112"/>
              <a:gd name="T24" fmla="*/ 20 w 129"/>
              <a:gd name="T25" fmla="*/ 83 h 112"/>
              <a:gd name="T26" fmla="*/ 21 w 129"/>
              <a:gd name="T27" fmla="*/ 87 h 112"/>
              <a:gd name="T28" fmla="*/ 24 w 129"/>
              <a:gd name="T29" fmla="*/ 88 h 112"/>
              <a:gd name="T30" fmla="*/ 115 w 129"/>
              <a:gd name="T31" fmla="*/ 88 h 112"/>
              <a:gd name="T32" fmla="*/ 119 w 129"/>
              <a:gd name="T33" fmla="*/ 84 h 112"/>
              <a:gd name="T34" fmla="*/ 115 w 129"/>
              <a:gd name="T35" fmla="*/ 80 h 112"/>
              <a:gd name="T36" fmla="*/ 29 w 129"/>
              <a:gd name="T37" fmla="*/ 80 h 112"/>
              <a:gd name="T38" fmla="*/ 31 w 129"/>
              <a:gd name="T39" fmla="*/ 72 h 112"/>
              <a:gd name="T40" fmla="*/ 32 w 129"/>
              <a:gd name="T41" fmla="*/ 72 h 112"/>
              <a:gd name="T42" fmla="*/ 105 w 129"/>
              <a:gd name="T43" fmla="*/ 72 h 112"/>
              <a:gd name="T44" fmla="*/ 114 w 129"/>
              <a:gd name="T45" fmla="*/ 66 h 112"/>
              <a:gd name="T46" fmla="*/ 127 w 129"/>
              <a:gd name="T47" fmla="*/ 26 h 112"/>
              <a:gd name="T48" fmla="*/ 120 w 129"/>
              <a:gd name="T49" fmla="*/ 16 h 112"/>
              <a:gd name="T50" fmla="*/ 24 w 129"/>
              <a:gd name="T51" fmla="*/ 104 h 112"/>
              <a:gd name="T52" fmla="*/ 32 w 129"/>
              <a:gd name="T53" fmla="*/ 112 h 112"/>
              <a:gd name="T54" fmla="*/ 40 w 129"/>
              <a:gd name="T55" fmla="*/ 104 h 112"/>
              <a:gd name="T56" fmla="*/ 32 w 129"/>
              <a:gd name="T57" fmla="*/ 96 h 112"/>
              <a:gd name="T58" fmla="*/ 24 w 129"/>
              <a:gd name="T59" fmla="*/ 104 h 112"/>
              <a:gd name="T60" fmla="*/ 96 w 129"/>
              <a:gd name="T61" fmla="*/ 104 h 112"/>
              <a:gd name="T62" fmla="*/ 104 w 129"/>
              <a:gd name="T63" fmla="*/ 112 h 112"/>
              <a:gd name="T64" fmla="*/ 112 w 129"/>
              <a:gd name="T65" fmla="*/ 104 h 112"/>
              <a:gd name="T66" fmla="*/ 104 w 129"/>
              <a:gd name="T67" fmla="*/ 96 h 112"/>
              <a:gd name="T68" fmla="*/ 96 w 129"/>
              <a:gd name="T6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112">
                <a:moveTo>
                  <a:pt x="120" y="16"/>
                </a:moveTo>
                <a:cubicBezTo>
                  <a:pt x="24" y="16"/>
                  <a:pt x="24" y="16"/>
                  <a:pt x="24" y="16"/>
                </a:cubicBezTo>
                <a:cubicBezTo>
                  <a:pt x="23" y="16"/>
                  <a:pt x="23" y="16"/>
                  <a:pt x="22" y="16"/>
                </a:cubicBezTo>
                <a:cubicBezTo>
                  <a:pt x="19" y="3"/>
                  <a:pt x="19" y="3"/>
                  <a:pt x="19" y="3"/>
                </a:cubicBezTo>
                <a:cubicBezTo>
                  <a:pt x="19" y="1"/>
                  <a:pt x="17" y="0"/>
                  <a:pt x="15" y="0"/>
                </a:cubicBezTo>
                <a:cubicBezTo>
                  <a:pt x="4" y="0"/>
                  <a:pt x="4" y="0"/>
                  <a:pt x="4" y="0"/>
                </a:cubicBezTo>
                <a:cubicBezTo>
                  <a:pt x="2" y="0"/>
                  <a:pt x="0" y="2"/>
                  <a:pt x="0" y="4"/>
                </a:cubicBezTo>
                <a:cubicBezTo>
                  <a:pt x="0" y="6"/>
                  <a:pt x="2" y="8"/>
                  <a:pt x="4" y="8"/>
                </a:cubicBezTo>
                <a:cubicBezTo>
                  <a:pt x="12" y="8"/>
                  <a:pt x="12" y="8"/>
                  <a:pt x="12" y="8"/>
                </a:cubicBezTo>
                <a:cubicBezTo>
                  <a:pt x="17" y="29"/>
                  <a:pt x="17" y="29"/>
                  <a:pt x="17" y="29"/>
                </a:cubicBezTo>
                <a:cubicBezTo>
                  <a:pt x="24" y="64"/>
                  <a:pt x="24" y="64"/>
                  <a:pt x="24" y="64"/>
                </a:cubicBezTo>
                <a:cubicBezTo>
                  <a:pt x="24" y="64"/>
                  <a:pt x="24" y="65"/>
                  <a:pt x="24" y="65"/>
                </a:cubicBezTo>
                <a:cubicBezTo>
                  <a:pt x="20" y="83"/>
                  <a:pt x="20" y="83"/>
                  <a:pt x="20" y="83"/>
                </a:cubicBezTo>
                <a:cubicBezTo>
                  <a:pt x="20" y="84"/>
                  <a:pt x="20" y="86"/>
                  <a:pt x="21" y="87"/>
                </a:cubicBezTo>
                <a:cubicBezTo>
                  <a:pt x="22" y="87"/>
                  <a:pt x="23" y="88"/>
                  <a:pt x="24" y="88"/>
                </a:cubicBezTo>
                <a:cubicBezTo>
                  <a:pt x="115" y="88"/>
                  <a:pt x="115" y="88"/>
                  <a:pt x="115" y="88"/>
                </a:cubicBezTo>
                <a:cubicBezTo>
                  <a:pt x="117" y="88"/>
                  <a:pt x="119" y="86"/>
                  <a:pt x="119" y="84"/>
                </a:cubicBezTo>
                <a:cubicBezTo>
                  <a:pt x="119" y="82"/>
                  <a:pt x="117" y="80"/>
                  <a:pt x="115" y="80"/>
                </a:cubicBezTo>
                <a:cubicBezTo>
                  <a:pt x="29" y="80"/>
                  <a:pt x="29" y="80"/>
                  <a:pt x="29" y="80"/>
                </a:cubicBezTo>
                <a:cubicBezTo>
                  <a:pt x="31" y="72"/>
                  <a:pt x="31" y="72"/>
                  <a:pt x="31" y="72"/>
                </a:cubicBezTo>
                <a:cubicBezTo>
                  <a:pt x="31" y="72"/>
                  <a:pt x="32" y="72"/>
                  <a:pt x="32" y="72"/>
                </a:cubicBezTo>
                <a:cubicBezTo>
                  <a:pt x="105" y="72"/>
                  <a:pt x="105" y="72"/>
                  <a:pt x="105" y="72"/>
                </a:cubicBezTo>
                <a:cubicBezTo>
                  <a:pt x="109" y="72"/>
                  <a:pt x="112" y="71"/>
                  <a:pt x="114" y="66"/>
                </a:cubicBezTo>
                <a:cubicBezTo>
                  <a:pt x="127" y="26"/>
                  <a:pt x="127" y="26"/>
                  <a:pt x="127" y="26"/>
                </a:cubicBezTo>
                <a:cubicBezTo>
                  <a:pt x="129" y="19"/>
                  <a:pt x="124" y="16"/>
                  <a:pt x="120" y="16"/>
                </a:cubicBezTo>
                <a:close/>
                <a:moveTo>
                  <a:pt x="24" y="104"/>
                </a:moveTo>
                <a:cubicBezTo>
                  <a:pt x="24" y="108"/>
                  <a:pt x="28" y="112"/>
                  <a:pt x="32" y="112"/>
                </a:cubicBezTo>
                <a:cubicBezTo>
                  <a:pt x="36" y="112"/>
                  <a:pt x="40" y="108"/>
                  <a:pt x="40" y="104"/>
                </a:cubicBezTo>
                <a:cubicBezTo>
                  <a:pt x="40" y="100"/>
                  <a:pt x="36" y="96"/>
                  <a:pt x="32" y="96"/>
                </a:cubicBezTo>
                <a:cubicBezTo>
                  <a:pt x="28" y="96"/>
                  <a:pt x="24" y="100"/>
                  <a:pt x="24" y="104"/>
                </a:cubicBezTo>
                <a:close/>
                <a:moveTo>
                  <a:pt x="96" y="104"/>
                </a:moveTo>
                <a:cubicBezTo>
                  <a:pt x="96" y="108"/>
                  <a:pt x="100" y="112"/>
                  <a:pt x="104" y="112"/>
                </a:cubicBezTo>
                <a:cubicBezTo>
                  <a:pt x="108" y="112"/>
                  <a:pt x="112" y="108"/>
                  <a:pt x="112" y="104"/>
                </a:cubicBezTo>
                <a:cubicBezTo>
                  <a:pt x="112" y="100"/>
                  <a:pt x="108" y="96"/>
                  <a:pt x="104" y="96"/>
                </a:cubicBezTo>
                <a:cubicBezTo>
                  <a:pt x="100" y="96"/>
                  <a:pt x="96" y="100"/>
                  <a:pt x="96"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2" name="Freeform 9">
            <a:extLst>
              <a:ext uri="{FF2B5EF4-FFF2-40B4-BE49-F238E27FC236}">
                <a16:creationId xmlns:a16="http://schemas.microsoft.com/office/drawing/2014/main" id="{2DE79030-66C9-449B-8CD0-C840FFF323BB}"/>
              </a:ext>
            </a:extLst>
          </p:cNvPr>
          <p:cNvSpPr>
            <a:spLocks noEditPoints="1"/>
          </p:cNvSpPr>
          <p:nvPr/>
        </p:nvSpPr>
        <p:spPr bwMode="auto">
          <a:xfrm>
            <a:off x="2898369" y="3845584"/>
            <a:ext cx="551245" cy="441751"/>
          </a:xfrm>
          <a:custGeom>
            <a:avLst/>
            <a:gdLst>
              <a:gd name="T0" fmla="*/ 119 w 120"/>
              <a:gd name="T1" fmla="*/ 41 h 96"/>
              <a:gd name="T2" fmla="*/ 100 w 120"/>
              <a:gd name="T3" fmla="*/ 6 h 96"/>
              <a:gd name="T4" fmla="*/ 99 w 120"/>
              <a:gd name="T5" fmla="*/ 6 h 96"/>
              <a:gd name="T6" fmla="*/ 95 w 120"/>
              <a:gd name="T7" fmla="*/ 4 h 96"/>
              <a:gd name="T8" fmla="*/ 64 w 120"/>
              <a:gd name="T9" fmla="*/ 14 h 96"/>
              <a:gd name="T10" fmla="*/ 64 w 120"/>
              <a:gd name="T11" fmla="*/ 4 h 96"/>
              <a:gd name="T12" fmla="*/ 60 w 120"/>
              <a:gd name="T13" fmla="*/ 0 h 96"/>
              <a:gd name="T14" fmla="*/ 56 w 120"/>
              <a:gd name="T15" fmla="*/ 4 h 96"/>
              <a:gd name="T16" fmla="*/ 56 w 120"/>
              <a:gd name="T17" fmla="*/ 17 h 96"/>
              <a:gd name="T18" fmla="*/ 23 w 120"/>
              <a:gd name="T19" fmla="*/ 28 h 96"/>
              <a:gd name="T20" fmla="*/ 22 w 120"/>
              <a:gd name="T21" fmla="*/ 29 h 96"/>
              <a:gd name="T22" fmla="*/ 22 w 120"/>
              <a:gd name="T23" fmla="*/ 29 h 96"/>
              <a:gd name="T24" fmla="*/ 21 w 120"/>
              <a:gd name="T25" fmla="*/ 30 h 96"/>
              <a:gd name="T26" fmla="*/ 20 w 120"/>
              <a:gd name="T27" fmla="*/ 30 h 96"/>
              <a:gd name="T28" fmla="*/ 1 w 120"/>
              <a:gd name="T29" fmla="*/ 65 h 96"/>
              <a:gd name="T30" fmla="*/ 0 w 120"/>
              <a:gd name="T31" fmla="*/ 68 h 96"/>
              <a:gd name="T32" fmla="*/ 0 w 120"/>
              <a:gd name="T33" fmla="*/ 68 h 96"/>
              <a:gd name="T34" fmla="*/ 24 w 120"/>
              <a:gd name="T35" fmla="*/ 88 h 96"/>
              <a:gd name="T36" fmla="*/ 48 w 120"/>
              <a:gd name="T37" fmla="*/ 68 h 96"/>
              <a:gd name="T38" fmla="*/ 48 w 120"/>
              <a:gd name="T39" fmla="*/ 67 h 96"/>
              <a:gd name="T40" fmla="*/ 48 w 120"/>
              <a:gd name="T41" fmla="*/ 67 h 96"/>
              <a:gd name="T42" fmla="*/ 48 w 120"/>
              <a:gd name="T43" fmla="*/ 66 h 96"/>
              <a:gd name="T44" fmla="*/ 47 w 120"/>
              <a:gd name="T45" fmla="*/ 65 h 96"/>
              <a:gd name="T46" fmla="*/ 30 w 120"/>
              <a:gd name="T47" fmla="*/ 34 h 96"/>
              <a:gd name="T48" fmla="*/ 56 w 120"/>
              <a:gd name="T49" fmla="*/ 26 h 96"/>
              <a:gd name="T50" fmla="*/ 56 w 120"/>
              <a:gd name="T51" fmla="*/ 92 h 96"/>
              <a:gd name="T52" fmla="*/ 60 w 120"/>
              <a:gd name="T53" fmla="*/ 96 h 96"/>
              <a:gd name="T54" fmla="*/ 64 w 120"/>
              <a:gd name="T55" fmla="*/ 92 h 96"/>
              <a:gd name="T56" fmla="*/ 64 w 120"/>
              <a:gd name="T57" fmla="*/ 23 h 96"/>
              <a:gd name="T58" fmla="*/ 88 w 120"/>
              <a:gd name="T59" fmla="*/ 15 h 96"/>
              <a:gd name="T60" fmla="*/ 73 w 120"/>
              <a:gd name="T61" fmla="*/ 41 h 96"/>
              <a:gd name="T62" fmla="*/ 72 w 120"/>
              <a:gd name="T63" fmla="*/ 44 h 96"/>
              <a:gd name="T64" fmla="*/ 96 w 120"/>
              <a:gd name="T65" fmla="*/ 64 h 96"/>
              <a:gd name="T66" fmla="*/ 120 w 120"/>
              <a:gd name="T67" fmla="*/ 44 h 96"/>
              <a:gd name="T68" fmla="*/ 119 w 120"/>
              <a:gd name="T69" fmla="*/ 41 h 96"/>
              <a:gd name="T70" fmla="*/ 10 w 120"/>
              <a:gd name="T71" fmla="*/ 64 h 96"/>
              <a:gd name="T72" fmla="*/ 24 w 120"/>
              <a:gd name="T73" fmla="*/ 40 h 96"/>
              <a:gd name="T74" fmla="*/ 37 w 120"/>
              <a:gd name="T75" fmla="*/ 64 h 96"/>
              <a:gd name="T76" fmla="*/ 10 w 120"/>
              <a:gd name="T77" fmla="*/ 64 h 96"/>
              <a:gd name="T78" fmla="*/ 83 w 120"/>
              <a:gd name="T79" fmla="*/ 40 h 96"/>
              <a:gd name="T80" fmla="*/ 96 w 120"/>
              <a:gd name="T81" fmla="*/ 16 h 96"/>
              <a:gd name="T82" fmla="*/ 109 w 120"/>
              <a:gd name="T83" fmla="*/ 40 h 96"/>
              <a:gd name="T84" fmla="*/ 83 w 120"/>
              <a:gd name="T85"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96">
                <a:moveTo>
                  <a:pt x="119" y="41"/>
                </a:moveTo>
                <a:cubicBezTo>
                  <a:pt x="100" y="6"/>
                  <a:pt x="100" y="6"/>
                  <a:pt x="100" y="6"/>
                </a:cubicBezTo>
                <a:cubicBezTo>
                  <a:pt x="99" y="6"/>
                  <a:pt x="99" y="6"/>
                  <a:pt x="99" y="6"/>
                </a:cubicBezTo>
                <a:cubicBezTo>
                  <a:pt x="98" y="4"/>
                  <a:pt x="97" y="4"/>
                  <a:pt x="95" y="4"/>
                </a:cubicBezTo>
                <a:cubicBezTo>
                  <a:pt x="64" y="14"/>
                  <a:pt x="64" y="14"/>
                  <a:pt x="64" y="14"/>
                </a:cubicBezTo>
                <a:cubicBezTo>
                  <a:pt x="64" y="4"/>
                  <a:pt x="64" y="4"/>
                  <a:pt x="64" y="4"/>
                </a:cubicBezTo>
                <a:cubicBezTo>
                  <a:pt x="64" y="2"/>
                  <a:pt x="62" y="0"/>
                  <a:pt x="60" y="0"/>
                </a:cubicBezTo>
                <a:cubicBezTo>
                  <a:pt x="58" y="0"/>
                  <a:pt x="56" y="2"/>
                  <a:pt x="56" y="4"/>
                </a:cubicBezTo>
                <a:cubicBezTo>
                  <a:pt x="56" y="17"/>
                  <a:pt x="56" y="17"/>
                  <a:pt x="56" y="17"/>
                </a:cubicBezTo>
                <a:cubicBezTo>
                  <a:pt x="23" y="28"/>
                  <a:pt x="23" y="28"/>
                  <a:pt x="23" y="28"/>
                </a:cubicBezTo>
                <a:cubicBezTo>
                  <a:pt x="22" y="28"/>
                  <a:pt x="22" y="28"/>
                  <a:pt x="22" y="29"/>
                </a:cubicBezTo>
                <a:cubicBezTo>
                  <a:pt x="22" y="29"/>
                  <a:pt x="22" y="29"/>
                  <a:pt x="22" y="29"/>
                </a:cubicBezTo>
                <a:cubicBezTo>
                  <a:pt x="21" y="29"/>
                  <a:pt x="21" y="29"/>
                  <a:pt x="21" y="30"/>
                </a:cubicBezTo>
                <a:cubicBezTo>
                  <a:pt x="21" y="30"/>
                  <a:pt x="20" y="30"/>
                  <a:pt x="20" y="30"/>
                </a:cubicBezTo>
                <a:cubicBezTo>
                  <a:pt x="1" y="65"/>
                  <a:pt x="1" y="65"/>
                  <a:pt x="1" y="65"/>
                </a:cubicBezTo>
                <a:cubicBezTo>
                  <a:pt x="0" y="66"/>
                  <a:pt x="0" y="67"/>
                  <a:pt x="0" y="68"/>
                </a:cubicBezTo>
                <a:cubicBezTo>
                  <a:pt x="0" y="68"/>
                  <a:pt x="0" y="68"/>
                  <a:pt x="0" y="68"/>
                </a:cubicBezTo>
                <a:cubicBezTo>
                  <a:pt x="0" y="76"/>
                  <a:pt x="12" y="88"/>
                  <a:pt x="24" y="88"/>
                </a:cubicBezTo>
                <a:cubicBezTo>
                  <a:pt x="36" y="88"/>
                  <a:pt x="48" y="76"/>
                  <a:pt x="48" y="68"/>
                </a:cubicBezTo>
                <a:cubicBezTo>
                  <a:pt x="48" y="67"/>
                  <a:pt x="48" y="67"/>
                  <a:pt x="48" y="67"/>
                </a:cubicBezTo>
                <a:cubicBezTo>
                  <a:pt x="48" y="67"/>
                  <a:pt x="48" y="67"/>
                  <a:pt x="48" y="67"/>
                </a:cubicBezTo>
                <a:cubicBezTo>
                  <a:pt x="48" y="66"/>
                  <a:pt x="48" y="66"/>
                  <a:pt x="48" y="66"/>
                </a:cubicBezTo>
                <a:cubicBezTo>
                  <a:pt x="48" y="66"/>
                  <a:pt x="47" y="65"/>
                  <a:pt x="47" y="65"/>
                </a:cubicBezTo>
                <a:cubicBezTo>
                  <a:pt x="30" y="34"/>
                  <a:pt x="30" y="34"/>
                  <a:pt x="30" y="34"/>
                </a:cubicBezTo>
                <a:cubicBezTo>
                  <a:pt x="56" y="26"/>
                  <a:pt x="56" y="26"/>
                  <a:pt x="56" y="26"/>
                </a:cubicBezTo>
                <a:cubicBezTo>
                  <a:pt x="56" y="92"/>
                  <a:pt x="56" y="92"/>
                  <a:pt x="56" y="92"/>
                </a:cubicBezTo>
                <a:cubicBezTo>
                  <a:pt x="56" y="94"/>
                  <a:pt x="58" y="96"/>
                  <a:pt x="60" y="96"/>
                </a:cubicBezTo>
                <a:cubicBezTo>
                  <a:pt x="62" y="96"/>
                  <a:pt x="64" y="94"/>
                  <a:pt x="64" y="92"/>
                </a:cubicBezTo>
                <a:cubicBezTo>
                  <a:pt x="64" y="23"/>
                  <a:pt x="64" y="23"/>
                  <a:pt x="64" y="23"/>
                </a:cubicBezTo>
                <a:cubicBezTo>
                  <a:pt x="88" y="15"/>
                  <a:pt x="88" y="15"/>
                  <a:pt x="88" y="15"/>
                </a:cubicBezTo>
                <a:cubicBezTo>
                  <a:pt x="73" y="41"/>
                  <a:pt x="73" y="41"/>
                  <a:pt x="73" y="41"/>
                </a:cubicBezTo>
                <a:cubicBezTo>
                  <a:pt x="72" y="42"/>
                  <a:pt x="72" y="43"/>
                  <a:pt x="72" y="44"/>
                </a:cubicBezTo>
                <a:cubicBezTo>
                  <a:pt x="72" y="52"/>
                  <a:pt x="84" y="64"/>
                  <a:pt x="96" y="64"/>
                </a:cubicBezTo>
                <a:cubicBezTo>
                  <a:pt x="108" y="64"/>
                  <a:pt x="120" y="52"/>
                  <a:pt x="120" y="44"/>
                </a:cubicBezTo>
                <a:cubicBezTo>
                  <a:pt x="120" y="43"/>
                  <a:pt x="120" y="42"/>
                  <a:pt x="119" y="41"/>
                </a:cubicBezTo>
                <a:close/>
                <a:moveTo>
                  <a:pt x="10" y="64"/>
                </a:moveTo>
                <a:cubicBezTo>
                  <a:pt x="24" y="40"/>
                  <a:pt x="24" y="40"/>
                  <a:pt x="24" y="40"/>
                </a:cubicBezTo>
                <a:cubicBezTo>
                  <a:pt x="37" y="64"/>
                  <a:pt x="37" y="64"/>
                  <a:pt x="37" y="64"/>
                </a:cubicBezTo>
                <a:lnTo>
                  <a:pt x="10" y="64"/>
                </a:lnTo>
                <a:close/>
                <a:moveTo>
                  <a:pt x="83" y="40"/>
                </a:moveTo>
                <a:cubicBezTo>
                  <a:pt x="96" y="16"/>
                  <a:pt x="96" y="16"/>
                  <a:pt x="96" y="16"/>
                </a:cubicBezTo>
                <a:cubicBezTo>
                  <a:pt x="109" y="40"/>
                  <a:pt x="109" y="40"/>
                  <a:pt x="109" y="40"/>
                </a:cubicBezTo>
                <a:lnTo>
                  <a:pt x="8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6" name="AutoShape 11">
            <a:extLst>
              <a:ext uri="{FF2B5EF4-FFF2-40B4-BE49-F238E27FC236}">
                <a16:creationId xmlns:a16="http://schemas.microsoft.com/office/drawing/2014/main" id="{935AEF2B-0D41-483E-AB2D-1CC1E8991F71}"/>
              </a:ext>
            </a:extLst>
          </p:cNvPr>
          <p:cNvSpPr>
            <a:spLocks noChangeAspect="1" noChangeArrowheads="1" noTextEdit="1"/>
          </p:cNvSpPr>
          <p:nvPr/>
        </p:nvSpPr>
        <p:spPr bwMode="auto">
          <a:xfrm>
            <a:off x="-679450" y="3181350"/>
            <a:ext cx="461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97" name="Freeform 13">
            <a:extLst>
              <a:ext uri="{FF2B5EF4-FFF2-40B4-BE49-F238E27FC236}">
                <a16:creationId xmlns:a16="http://schemas.microsoft.com/office/drawing/2014/main" id="{3E5D7171-9990-4B93-9D3F-2F2BB131E71B}"/>
              </a:ext>
            </a:extLst>
          </p:cNvPr>
          <p:cNvSpPr>
            <a:spLocks noEditPoints="1"/>
          </p:cNvSpPr>
          <p:nvPr/>
        </p:nvSpPr>
        <p:spPr bwMode="auto">
          <a:xfrm>
            <a:off x="956029" y="3821190"/>
            <a:ext cx="461962" cy="490538"/>
          </a:xfrm>
          <a:custGeom>
            <a:avLst/>
            <a:gdLst>
              <a:gd name="T0" fmla="*/ 112 w 120"/>
              <a:gd name="T1" fmla="*/ 0 h 128"/>
              <a:gd name="T2" fmla="*/ 8 w 120"/>
              <a:gd name="T3" fmla="*/ 0 h 128"/>
              <a:gd name="T4" fmla="*/ 0 w 120"/>
              <a:gd name="T5" fmla="*/ 8 h 128"/>
              <a:gd name="T6" fmla="*/ 8 w 120"/>
              <a:gd name="T7" fmla="*/ 16 h 128"/>
              <a:gd name="T8" fmla="*/ 8 w 120"/>
              <a:gd name="T9" fmla="*/ 80 h 128"/>
              <a:gd name="T10" fmla="*/ 16 w 120"/>
              <a:gd name="T11" fmla="*/ 88 h 128"/>
              <a:gd name="T12" fmla="*/ 56 w 120"/>
              <a:gd name="T13" fmla="*/ 88 h 128"/>
              <a:gd name="T14" fmla="*/ 56 w 120"/>
              <a:gd name="T15" fmla="*/ 100 h 128"/>
              <a:gd name="T16" fmla="*/ 33 w 120"/>
              <a:gd name="T17" fmla="*/ 121 h 128"/>
              <a:gd name="T18" fmla="*/ 33 w 120"/>
              <a:gd name="T19" fmla="*/ 126 h 128"/>
              <a:gd name="T20" fmla="*/ 39 w 120"/>
              <a:gd name="T21" fmla="*/ 127 h 128"/>
              <a:gd name="T22" fmla="*/ 56 w 120"/>
              <a:gd name="T23" fmla="*/ 111 h 128"/>
              <a:gd name="T24" fmla="*/ 56 w 120"/>
              <a:gd name="T25" fmla="*/ 124 h 128"/>
              <a:gd name="T26" fmla="*/ 60 w 120"/>
              <a:gd name="T27" fmla="*/ 128 h 128"/>
              <a:gd name="T28" fmla="*/ 64 w 120"/>
              <a:gd name="T29" fmla="*/ 124 h 128"/>
              <a:gd name="T30" fmla="*/ 64 w 120"/>
              <a:gd name="T31" fmla="*/ 111 h 128"/>
              <a:gd name="T32" fmla="*/ 81 w 120"/>
              <a:gd name="T33" fmla="*/ 127 h 128"/>
              <a:gd name="T34" fmla="*/ 84 w 120"/>
              <a:gd name="T35" fmla="*/ 128 h 128"/>
              <a:gd name="T36" fmla="*/ 87 w 120"/>
              <a:gd name="T37" fmla="*/ 126 h 128"/>
              <a:gd name="T38" fmla="*/ 87 w 120"/>
              <a:gd name="T39" fmla="*/ 121 h 128"/>
              <a:gd name="T40" fmla="*/ 64 w 120"/>
              <a:gd name="T41" fmla="*/ 100 h 128"/>
              <a:gd name="T42" fmla="*/ 64 w 120"/>
              <a:gd name="T43" fmla="*/ 88 h 128"/>
              <a:gd name="T44" fmla="*/ 104 w 120"/>
              <a:gd name="T45" fmla="*/ 88 h 128"/>
              <a:gd name="T46" fmla="*/ 112 w 120"/>
              <a:gd name="T47" fmla="*/ 80 h 128"/>
              <a:gd name="T48" fmla="*/ 112 w 120"/>
              <a:gd name="T49" fmla="*/ 16 h 128"/>
              <a:gd name="T50" fmla="*/ 120 w 120"/>
              <a:gd name="T51" fmla="*/ 8 h 128"/>
              <a:gd name="T52" fmla="*/ 112 w 120"/>
              <a:gd name="T53" fmla="*/ 0 h 128"/>
              <a:gd name="T54" fmla="*/ 95 w 120"/>
              <a:gd name="T55" fmla="*/ 30 h 128"/>
              <a:gd name="T56" fmla="*/ 67 w 120"/>
              <a:gd name="T57" fmla="*/ 57 h 128"/>
              <a:gd name="T58" fmla="*/ 61 w 120"/>
              <a:gd name="T59" fmla="*/ 57 h 128"/>
              <a:gd name="T60" fmla="*/ 49 w 120"/>
              <a:gd name="T61" fmla="*/ 46 h 128"/>
              <a:gd name="T62" fmla="*/ 31 w 120"/>
              <a:gd name="T63" fmla="*/ 64 h 128"/>
              <a:gd name="T64" fmla="*/ 28 w 120"/>
              <a:gd name="T65" fmla="*/ 66 h 128"/>
              <a:gd name="T66" fmla="*/ 25 w 120"/>
              <a:gd name="T67" fmla="*/ 64 h 128"/>
              <a:gd name="T68" fmla="*/ 25 w 120"/>
              <a:gd name="T69" fmla="*/ 59 h 128"/>
              <a:gd name="T70" fmla="*/ 46 w 120"/>
              <a:gd name="T71" fmla="*/ 37 h 128"/>
              <a:gd name="T72" fmla="*/ 52 w 120"/>
              <a:gd name="T73" fmla="*/ 37 h 128"/>
              <a:gd name="T74" fmla="*/ 64 w 120"/>
              <a:gd name="T75" fmla="*/ 49 h 128"/>
              <a:gd name="T76" fmla="*/ 89 w 120"/>
              <a:gd name="T77" fmla="*/ 25 h 128"/>
              <a:gd name="T78" fmla="*/ 95 w 120"/>
              <a:gd name="T79" fmla="*/ 25 h 128"/>
              <a:gd name="T80" fmla="*/ 95 w 120"/>
              <a:gd name="T81" fmla="*/ 3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8">
                <a:moveTo>
                  <a:pt x="112" y="0"/>
                </a:moveTo>
                <a:cubicBezTo>
                  <a:pt x="8" y="0"/>
                  <a:pt x="8" y="0"/>
                  <a:pt x="8" y="0"/>
                </a:cubicBezTo>
                <a:cubicBezTo>
                  <a:pt x="4" y="0"/>
                  <a:pt x="0" y="3"/>
                  <a:pt x="0" y="8"/>
                </a:cubicBezTo>
                <a:cubicBezTo>
                  <a:pt x="0" y="12"/>
                  <a:pt x="4" y="16"/>
                  <a:pt x="8" y="16"/>
                </a:cubicBezTo>
                <a:cubicBezTo>
                  <a:pt x="8" y="80"/>
                  <a:pt x="8" y="80"/>
                  <a:pt x="8" y="80"/>
                </a:cubicBezTo>
                <a:cubicBezTo>
                  <a:pt x="8" y="84"/>
                  <a:pt x="12" y="88"/>
                  <a:pt x="16" y="88"/>
                </a:cubicBezTo>
                <a:cubicBezTo>
                  <a:pt x="56" y="88"/>
                  <a:pt x="56" y="88"/>
                  <a:pt x="56" y="88"/>
                </a:cubicBezTo>
                <a:cubicBezTo>
                  <a:pt x="56" y="100"/>
                  <a:pt x="56" y="100"/>
                  <a:pt x="56" y="100"/>
                </a:cubicBezTo>
                <a:cubicBezTo>
                  <a:pt x="33" y="121"/>
                  <a:pt x="33" y="121"/>
                  <a:pt x="33" y="121"/>
                </a:cubicBezTo>
                <a:cubicBezTo>
                  <a:pt x="32" y="122"/>
                  <a:pt x="32" y="125"/>
                  <a:pt x="33" y="126"/>
                </a:cubicBezTo>
                <a:cubicBezTo>
                  <a:pt x="35" y="128"/>
                  <a:pt x="37" y="128"/>
                  <a:pt x="39" y="127"/>
                </a:cubicBezTo>
                <a:cubicBezTo>
                  <a:pt x="56" y="111"/>
                  <a:pt x="56" y="111"/>
                  <a:pt x="56" y="111"/>
                </a:cubicBezTo>
                <a:cubicBezTo>
                  <a:pt x="56" y="124"/>
                  <a:pt x="56" y="124"/>
                  <a:pt x="56" y="124"/>
                </a:cubicBezTo>
                <a:cubicBezTo>
                  <a:pt x="56" y="126"/>
                  <a:pt x="58" y="128"/>
                  <a:pt x="60" y="128"/>
                </a:cubicBezTo>
                <a:cubicBezTo>
                  <a:pt x="62" y="128"/>
                  <a:pt x="64" y="126"/>
                  <a:pt x="64" y="124"/>
                </a:cubicBezTo>
                <a:cubicBezTo>
                  <a:pt x="64" y="111"/>
                  <a:pt x="64" y="111"/>
                  <a:pt x="64" y="111"/>
                </a:cubicBezTo>
                <a:cubicBezTo>
                  <a:pt x="81" y="127"/>
                  <a:pt x="81" y="127"/>
                  <a:pt x="81" y="127"/>
                </a:cubicBezTo>
                <a:cubicBezTo>
                  <a:pt x="82" y="127"/>
                  <a:pt x="83" y="128"/>
                  <a:pt x="84" y="128"/>
                </a:cubicBezTo>
                <a:cubicBezTo>
                  <a:pt x="85" y="128"/>
                  <a:pt x="86" y="127"/>
                  <a:pt x="87" y="126"/>
                </a:cubicBezTo>
                <a:cubicBezTo>
                  <a:pt x="88" y="125"/>
                  <a:pt x="88" y="122"/>
                  <a:pt x="87" y="121"/>
                </a:cubicBezTo>
                <a:cubicBezTo>
                  <a:pt x="64" y="100"/>
                  <a:pt x="64" y="100"/>
                  <a:pt x="64" y="100"/>
                </a:cubicBezTo>
                <a:cubicBezTo>
                  <a:pt x="64" y="88"/>
                  <a:pt x="64" y="88"/>
                  <a:pt x="64" y="88"/>
                </a:cubicBezTo>
                <a:cubicBezTo>
                  <a:pt x="104" y="88"/>
                  <a:pt x="104" y="88"/>
                  <a:pt x="104" y="88"/>
                </a:cubicBezTo>
                <a:cubicBezTo>
                  <a:pt x="108" y="88"/>
                  <a:pt x="112" y="84"/>
                  <a:pt x="112" y="80"/>
                </a:cubicBezTo>
                <a:cubicBezTo>
                  <a:pt x="112" y="16"/>
                  <a:pt x="112" y="16"/>
                  <a:pt x="112" y="16"/>
                </a:cubicBezTo>
                <a:cubicBezTo>
                  <a:pt x="116" y="16"/>
                  <a:pt x="120" y="12"/>
                  <a:pt x="120" y="8"/>
                </a:cubicBezTo>
                <a:cubicBezTo>
                  <a:pt x="120" y="3"/>
                  <a:pt x="116" y="0"/>
                  <a:pt x="112" y="0"/>
                </a:cubicBezTo>
                <a:close/>
                <a:moveTo>
                  <a:pt x="95" y="30"/>
                </a:moveTo>
                <a:cubicBezTo>
                  <a:pt x="67" y="57"/>
                  <a:pt x="67" y="57"/>
                  <a:pt x="67" y="57"/>
                </a:cubicBezTo>
                <a:cubicBezTo>
                  <a:pt x="65" y="59"/>
                  <a:pt x="63" y="59"/>
                  <a:pt x="61" y="57"/>
                </a:cubicBezTo>
                <a:cubicBezTo>
                  <a:pt x="49" y="46"/>
                  <a:pt x="49" y="46"/>
                  <a:pt x="49" y="46"/>
                </a:cubicBezTo>
                <a:cubicBezTo>
                  <a:pt x="31" y="64"/>
                  <a:pt x="31" y="64"/>
                  <a:pt x="31" y="64"/>
                </a:cubicBezTo>
                <a:cubicBezTo>
                  <a:pt x="30" y="65"/>
                  <a:pt x="29" y="66"/>
                  <a:pt x="28" y="66"/>
                </a:cubicBezTo>
                <a:cubicBezTo>
                  <a:pt x="27" y="66"/>
                  <a:pt x="26" y="65"/>
                  <a:pt x="25" y="64"/>
                </a:cubicBezTo>
                <a:cubicBezTo>
                  <a:pt x="24" y="63"/>
                  <a:pt x="24" y="60"/>
                  <a:pt x="25" y="59"/>
                </a:cubicBezTo>
                <a:cubicBezTo>
                  <a:pt x="46" y="37"/>
                  <a:pt x="46" y="37"/>
                  <a:pt x="46" y="37"/>
                </a:cubicBezTo>
                <a:cubicBezTo>
                  <a:pt x="47" y="36"/>
                  <a:pt x="50" y="36"/>
                  <a:pt x="52" y="37"/>
                </a:cubicBezTo>
                <a:cubicBezTo>
                  <a:pt x="64" y="49"/>
                  <a:pt x="64" y="49"/>
                  <a:pt x="64" y="49"/>
                </a:cubicBezTo>
                <a:cubicBezTo>
                  <a:pt x="89" y="25"/>
                  <a:pt x="89" y="25"/>
                  <a:pt x="89" y="25"/>
                </a:cubicBezTo>
                <a:cubicBezTo>
                  <a:pt x="91" y="23"/>
                  <a:pt x="93" y="23"/>
                  <a:pt x="95" y="25"/>
                </a:cubicBezTo>
                <a:cubicBezTo>
                  <a:pt x="96" y="26"/>
                  <a:pt x="96" y="29"/>
                  <a:pt x="95"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
        <p:nvSpPr>
          <p:cNvPr id="102" name="Freeform 17">
            <a:extLst>
              <a:ext uri="{FF2B5EF4-FFF2-40B4-BE49-F238E27FC236}">
                <a16:creationId xmlns:a16="http://schemas.microsoft.com/office/drawing/2014/main" id="{43C654EB-D4B1-43A8-9F0C-52E081ACBB99}"/>
              </a:ext>
            </a:extLst>
          </p:cNvPr>
          <p:cNvSpPr>
            <a:spLocks noEditPoints="1"/>
          </p:cNvSpPr>
          <p:nvPr/>
        </p:nvSpPr>
        <p:spPr bwMode="auto">
          <a:xfrm>
            <a:off x="4882330" y="3845003"/>
            <a:ext cx="493712" cy="442913"/>
          </a:xfrm>
          <a:custGeom>
            <a:avLst/>
            <a:gdLst>
              <a:gd name="T0" fmla="*/ 88 w 128"/>
              <a:gd name="T1" fmla="*/ 83 h 115"/>
              <a:gd name="T2" fmla="*/ 88 w 128"/>
              <a:gd name="T3" fmla="*/ 59 h 115"/>
              <a:gd name="T4" fmla="*/ 96 w 128"/>
              <a:gd name="T5" fmla="*/ 51 h 115"/>
              <a:gd name="T6" fmla="*/ 120 w 128"/>
              <a:gd name="T7" fmla="*/ 51 h 115"/>
              <a:gd name="T8" fmla="*/ 120 w 128"/>
              <a:gd name="T9" fmla="*/ 35 h 115"/>
              <a:gd name="T10" fmla="*/ 112 w 128"/>
              <a:gd name="T11" fmla="*/ 27 h 115"/>
              <a:gd name="T12" fmla="*/ 103 w 128"/>
              <a:gd name="T13" fmla="*/ 27 h 115"/>
              <a:gd name="T14" fmla="*/ 99 w 128"/>
              <a:gd name="T15" fmla="*/ 4 h 115"/>
              <a:gd name="T16" fmla="*/ 97 w 128"/>
              <a:gd name="T17" fmla="*/ 1 h 115"/>
              <a:gd name="T18" fmla="*/ 94 w 128"/>
              <a:gd name="T19" fmla="*/ 1 h 115"/>
              <a:gd name="T20" fmla="*/ 15 w 128"/>
              <a:gd name="T21" fmla="*/ 15 h 115"/>
              <a:gd name="T22" fmla="*/ 13 w 128"/>
              <a:gd name="T23" fmla="*/ 17 h 115"/>
              <a:gd name="T24" fmla="*/ 12 w 128"/>
              <a:gd name="T25" fmla="*/ 20 h 115"/>
              <a:gd name="T26" fmla="*/ 14 w 128"/>
              <a:gd name="T27" fmla="*/ 27 h 115"/>
              <a:gd name="T28" fmla="*/ 8 w 128"/>
              <a:gd name="T29" fmla="*/ 27 h 115"/>
              <a:gd name="T30" fmla="*/ 0 w 128"/>
              <a:gd name="T31" fmla="*/ 35 h 115"/>
              <a:gd name="T32" fmla="*/ 0 w 128"/>
              <a:gd name="T33" fmla="*/ 107 h 115"/>
              <a:gd name="T34" fmla="*/ 8 w 128"/>
              <a:gd name="T35" fmla="*/ 115 h 115"/>
              <a:gd name="T36" fmla="*/ 112 w 128"/>
              <a:gd name="T37" fmla="*/ 115 h 115"/>
              <a:gd name="T38" fmla="*/ 120 w 128"/>
              <a:gd name="T39" fmla="*/ 107 h 115"/>
              <a:gd name="T40" fmla="*/ 120 w 128"/>
              <a:gd name="T41" fmla="*/ 91 h 115"/>
              <a:gd name="T42" fmla="*/ 96 w 128"/>
              <a:gd name="T43" fmla="*/ 91 h 115"/>
              <a:gd name="T44" fmla="*/ 88 w 128"/>
              <a:gd name="T45" fmla="*/ 83 h 115"/>
              <a:gd name="T46" fmla="*/ 21 w 128"/>
              <a:gd name="T47" fmla="*/ 22 h 115"/>
              <a:gd name="T48" fmla="*/ 92 w 128"/>
              <a:gd name="T49" fmla="*/ 9 h 115"/>
              <a:gd name="T50" fmla="*/ 95 w 128"/>
              <a:gd name="T51" fmla="*/ 27 h 115"/>
              <a:gd name="T52" fmla="*/ 22 w 128"/>
              <a:gd name="T53" fmla="*/ 27 h 115"/>
              <a:gd name="T54" fmla="*/ 21 w 128"/>
              <a:gd name="T55" fmla="*/ 22 h 115"/>
              <a:gd name="T56" fmla="*/ 124 w 128"/>
              <a:gd name="T57" fmla="*/ 59 h 115"/>
              <a:gd name="T58" fmla="*/ 96 w 128"/>
              <a:gd name="T59" fmla="*/ 59 h 115"/>
              <a:gd name="T60" fmla="*/ 96 w 128"/>
              <a:gd name="T61" fmla="*/ 83 h 115"/>
              <a:gd name="T62" fmla="*/ 124 w 128"/>
              <a:gd name="T63" fmla="*/ 83 h 115"/>
              <a:gd name="T64" fmla="*/ 128 w 128"/>
              <a:gd name="T65" fmla="*/ 79 h 115"/>
              <a:gd name="T66" fmla="*/ 128 w 128"/>
              <a:gd name="T67" fmla="*/ 63 h 115"/>
              <a:gd name="T68" fmla="*/ 124 w 128"/>
              <a:gd name="T69" fmla="*/ 59 h 115"/>
              <a:gd name="T70" fmla="*/ 108 w 128"/>
              <a:gd name="T71" fmla="*/ 75 h 115"/>
              <a:gd name="T72" fmla="*/ 104 w 128"/>
              <a:gd name="T73" fmla="*/ 71 h 115"/>
              <a:gd name="T74" fmla="*/ 108 w 128"/>
              <a:gd name="T75" fmla="*/ 67 h 115"/>
              <a:gd name="T76" fmla="*/ 112 w 128"/>
              <a:gd name="T77" fmla="*/ 71 h 115"/>
              <a:gd name="T78" fmla="*/ 108 w 128"/>
              <a:gd name="T79" fmla="*/ 7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15">
                <a:moveTo>
                  <a:pt x="88" y="83"/>
                </a:moveTo>
                <a:cubicBezTo>
                  <a:pt x="88" y="59"/>
                  <a:pt x="88" y="59"/>
                  <a:pt x="88" y="59"/>
                </a:cubicBezTo>
                <a:cubicBezTo>
                  <a:pt x="88" y="55"/>
                  <a:pt x="92" y="51"/>
                  <a:pt x="96" y="51"/>
                </a:cubicBezTo>
                <a:cubicBezTo>
                  <a:pt x="120" y="51"/>
                  <a:pt x="120" y="51"/>
                  <a:pt x="120" y="51"/>
                </a:cubicBezTo>
                <a:cubicBezTo>
                  <a:pt x="120" y="35"/>
                  <a:pt x="120" y="35"/>
                  <a:pt x="120" y="35"/>
                </a:cubicBezTo>
                <a:cubicBezTo>
                  <a:pt x="120" y="31"/>
                  <a:pt x="116" y="27"/>
                  <a:pt x="112" y="27"/>
                </a:cubicBezTo>
                <a:cubicBezTo>
                  <a:pt x="103" y="27"/>
                  <a:pt x="103" y="27"/>
                  <a:pt x="103" y="27"/>
                </a:cubicBezTo>
                <a:cubicBezTo>
                  <a:pt x="99" y="4"/>
                  <a:pt x="99" y="4"/>
                  <a:pt x="99" y="4"/>
                </a:cubicBezTo>
                <a:cubicBezTo>
                  <a:pt x="99" y="3"/>
                  <a:pt x="98" y="2"/>
                  <a:pt x="97" y="1"/>
                </a:cubicBezTo>
                <a:cubicBezTo>
                  <a:pt x="96" y="1"/>
                  <a:pt x="95" y="0"/>
                  <a:pt x="94" y="1"/>
                </a:cubicBezTo>
                <a:cubicBezTo>
                  <a:pt x="15" y="15"/>
                  <a:pt x="15" y="15"/>
                  <a:pt x="15" y="15"/>
                </a:cubicBezTo>
                <a:cubicBezTo>
                  <a:pt x="14" y="15"/>
                  <a:pt x="13" y="16"/>
                  <a:pt x="13" y="17"/>
                </a:cubicBezTo>
                <a:cubicBezTo>
                  <a:pt x="12" y="18"/>
                  <a:pt x="12" y="19"/>
                  <a:pt x="12" y="20"/>
                </a:cubicBezTo>
                <a:cubicBezTo>
                  <a:pt x="14" y="27"/>
                  <a:pt x="14" y="27"/>
                  <a:pt x="14" y="27"/>
                </a:cubicBezTo>
                <a:cubicBezTo>
                  <a:pt x="8" y="27"/>
                  <a:pt x="8" y="27"/>
                  <a:pt x="8" y="27"/>
                </a:cubicBezTo>
                <a:cubicBezTo>
                  <a:pt x="4" y="27"/>
                  <a:pt x="0" y="31"/>
                  <a:pt x="0" y="35"/>
                </a:cubicBezTo>
                <a:cubicBezTo>
                  <a:pt x="0" y="107"/>
                  <a:pt x="0" y="107"/>
                  <a:pt x="0" y="107"/>
                </a:cubicBezTo>
                <a:cubicBezTo>
                  <a:pt x="0" y="111"/>
                  <a:pt x="4" y="115"/>
                  <a:pt x="8" y="115"/>
                </a:cubicBezTo>
                <a:cubicBezTo>
                  <a:pt x="112" y="115"/>
                  <a:pt x="112" y="115"/>
                  <a:pt x="112" y="115"/>
                </a:cubicBezTo>
                <a:cubicBezTo>
                  <a:pt x="116" y="115"/>
                  <a:pt x="120" y="111"/>
                  <a:pt x="120" y="107"/>
                </a:cubicBezTo>
                <a:cubicBezTo>
                  <a:pt x="120" y="91"/>
                  <a:pt x="120" y="91"/>
                  <a:pt x="120" y="91"/>
                </a:cubicBezTo>
                <a:cubicBezTo>
                  <a:pt x="96" y="91"/>
                  <a:pt x="96" y="91"/>
                  <a:pt x="96" y="91"/>
                </a:cubicBezTo>
                <a:cubicBezTo>
                  <a:pt x="92" y="91"/>
                  <a:pt x="88" y="87"/>
                  <a:pt x="88" y="83"/>
                </a:cubicBezTo>
                <a:close/>
                <a:moveTo>
                  <a:pt x="21" y="22"/>
                </a:moveTo>
                <a:cubicBezTo>
                  <a:pt x="92" y="9"/>
                  <a:pt x="92" y="9"/>
                  <a:pt x="92" y="9"/>
                </a:cubicBezTo>
                <a:cubicBezTo>
                  <a:pt x="95" y="27"/>
                  <a:pt x="95" y="27"/>
                  <a:pt x="95" y="27"/>
                </a:cubicBezTo>
                <a:cubicBezTo>
                  <a:pt x="22" y="27"/>
                  <a:pt x="22" y="27"/>
                  <a:pt x="22" y="27"/>
                </a:cubicBezTo>
                <a:lnTo>
                  <a:pt x="21" y="22"/>
                </a:lnTo>
                <a:close/>
                <a:moveTo>
                  <a:pt x="124" y="59"/>
                </a:moveTo>
                <a:cubicBezTo>
                  <a:pt x="96" y="59"/>
                  <a:pt x="96" y="59"/>
                  <a:pt x="96" y="59"/>
                </a:cubicBezTo>
                <a:cubicBezTo>
                  <a:pt x="96" y="83"/>
                  <a:pt x="96" y="83"/>
                  <a:pt x="96" y="83"/>
                </a:cubicBezTo>
                <a:cubicBezTo>
                  <a:pt x="124" y="83"/>
                  <a:pt x="124" y="83"/>
                  <a:pt x="124" y="83"/>
                </a:cubicBezTo>
                <a:cubicBezTo>
                  <a:pt x="126" y="83"/>
                  <a:pt x="128" y="81"/>
                  <a:pt x="128" y="79"/>
                </a:cubicBezTo>
                <a:cubicBezTo>
                  <a:pt x="128" y="63"/>
                  <a:pt x="128" y="63"/>
                  <a:pt x="128" y="63"/>
                </a:cubicBezTo>
                <a:cubicBezTo>
                  <a:pt x="128" y="61"/>
                  <a:pt x="126" y="59"/>
                  <a:pt x="124" y="59"/>
                </a:cubicBezTo>
                <a:close/>
                <a:moveTo>
                  <a:pt x="108" y="75"/>
                </a:moveTo>
                <a:cubicBezTo>
                  <a:pt x="106" y="75"/>
                  <a:pt x="104" y="73"/>
                  <a:pt x="104" y="71"/>
                </a:cubicBezTo>
                <a:cubicBezTo>
                  <a:pt x="104" y="69"/>
                  <a:pt x="106" y="67"/>
                  <a:pt x="108" y="67"/>
                </a:cubicBezTo>
                <a:cubicBezTo>
                  <a:pt x="110" y="67"/>
                  <a:pt x="112" y="69"/>
                  <a:pt x="112" y="71"/>
                </a:cubicBezTo>
                <a:cubicBezTo>
                  <a:pt x="112" y="73"/>
                  <a:pt x="110" y="75"/>
                  <a:pt x="108"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BE"/>
          </a:p>
        </p:txBody>
      </p:sp>
    </p:spTree>
    <p:extLst>
      <p:ext uri="{BB962C8B-B14F-4D97-AF65-F5344CB8AC3E}">
        <p14:creationId xmlns:p14="http://schemas.microsoft.com/office/powerpoint/2010/main" val="155886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5A61A-CA0B-4F5B-9250-074CC4A56443}"/>
              </a:ext>
            </a:extLst>
          </p:cNvPr>
          <p:cNvSpPr/>
          <p:nvPr/>
        </p:nvSpPr>
        <p:spPr>
          <a:xfrm>
            <a:off x="-1" y="1828799"/>
            <a:ext cx="12192001"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AUSTRALIA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Total TV is in its own (good) place</a:t>
            </a:r>
            <a:br>
              <a:rPr lang="en-BE" dirty="0"/>
            </a:br>
            <a:r>
              <a:rPr lang="en-GB" dirty="0"/>
              <a:t>with strong short</a:t>
            </a:r>
            <a:r>
              <a:rPr lang="en-BE" dirty="0"/>
              <a:t> </a:t>
            </a:r>
            <a:r>
              <a:rPr lang="en-GB" dirty="0"/>
              <a:t>and long-term ROI</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Can TV generate demand?,</a:t>
            </a:r>
            <a:r>
              <a:rPr lang="en-BE" sz="1000" i="1" dirty="0">
                <a:solidFill>
                  <a:schemeClr val="tx1">
                    <a:lumMod val="50000"/>
                    <a:lumOff val="50000"/>
                  </a:schemeClr>
                </a:solidFill>
                <a:cs typeface="Arial" panose="020B0604020202020204" pitchFamily="34" charset="0"/>
              </a:rPr>
              <a:t> </a:t>
            </a:r>
            <a:r>
              <a:rPr lang="en-GB" sz="1000" i="1" dirty="0" err="1">
                <a:solidFill>
                  <a:schemeClr val="tx1">
                    <a:lumMod val="50000"/>
                    <a:lumOff val="50000"/>
                  </a:schemeClr>
                </a:solidFill>
                <a:cs typeface="Arial" panose="020B0604020202020204" pitchFamily="34" charset="0"/>
              </a:rPr>
              <a:t>ThinkTV</a:t>
            </a:r>
            <a:r>
              <a:rPr lang="en-GB" sz="1000" i="1" dirty="0">
                <a:solidFill>
                  <a:schemeClr val="tx1">
                    <a:lumMod val="50000"/>
                    <a:lumOff val="50000"/>
                  </a:schemeClr>
                </a:solidFill>
                <a:cs typeface="Arial" panose="020B0604020202020204" pitchFamily="34" charset="0"/>
              </a:rPr>
              <a:t> Australia, Feb 2021</a:t>
            </a:r>
          </a:p>
        </p:txBody>
      </p:sp>
      <p:graphicFrame>
        <p:nvGraphicFramePr>
          <p:cNvPr id="15" name="Chart 14">
            <a:extLst>
              <a:ext uri="{FF2B5EF4-FFF2-40B4-BE49-F238E27FC236}">
                <a16:creationId xmlns:a16="http://schemas.microsoft.com/office/drawing/2014/main" id="{B72E1DF3-2A3A-4E3E-B6E2-3E20D3F03A57}"/>
              </a:ext>
            </a:extLst>
          </p:cNvPr>
          <p:cNvGraphicFramePr>
            <a:graphicFrameLocks/>
          </p:cNvGraphicFramePr>
          <p:nvPr>
            <p:extLst>
              <p:ext uri="{D42A27DB-BD31-4B8C-83A1-F6EECF244321}">
                <p14:modId xmlns:p14="http://schemas.microsoft.com/office/powerpoint/2010/main" val="2233052024"/>
              </p:ext>
            </p:extLst>
          </p:nvPr>
        </p:nvGraphicFramePr>
        <p:xfrm>
          <a:off x="342898" y="2053474"/>
          <a:ext cx="11515727" cy="382101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6E8DAF5-C315-4D95-9021-73C68BEEB01A}"/>
              </a:ext>
            </a:extLst>
          </p:cNvPr>
          <p:cNvSpPr txBox="1"/>
          <p:nvPr/>
        </p:nvSpPr>
        <p:spPr>
          <a:xfrm>
            <a:off x="10539770" y="3485324"/>
            <a:ext cx="1175322" cy="261610"/>
          </a:xfrm>
          <a:prstGeom prst="rect">
            <a:avLst/>
          </a:prstGeom>
          <a:noFill/>
        </p:spPr>
        <p:txBody>
          <a:bodyPr wrap="none" rtlCol="0" anchor="ctr">
            <a:spAutoFit/>
          </a:bodyPr>
          <a:lstStyle/>
          <a:p>
            <a:r>
              <a:rPr lang="en-US" sz="1100" b="1" dirty="0"/>
              <a:t>Long-term ROI</a:t>
            </a:r>
          </a:p>
        </p:txBody>
      </p:sp>
      <p:pic>
        <p:nvPicPr>
          <p:cNvPr id="17" name="Picture 16">
            <a:extLst>
              <a:ext uri="{FF2B5EF4-FFF2-40B4-BE49-F238E27FC236}">
                <a16:creationId xmlns:a16="http://schemas.microsoft.com/office/drawing/2014/main" id="{C90D1C52-87CC-453D-8FA8-4F808609B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6712" y="6189980"/>
            <a:ext cx="593651" cy="593651"/>
          </a:xfrm>
          <a:prstGeom prst="rect">
            <a:avLst/>
          </a:prstGeom>
        </p:spPr>
      </p:pic>
    </p:spTree>
    <p:extLst>
      <p:ext uri="{BB962C8B-B14F-4D97-AF65-F5344CB8AC3E}">
        <p14:creationId xmlns:p14="http://schemas.microsoft.com/office/powerpoint/2010/main" val="130098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5A61A-CA0B-4F5B-9250-074CC4A56443}"/>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AUSTRALIA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Total TV drives 3x more sales volume</a:t>
            </a:r>
            <a:endParaRPr lang="en-BE" dirty="0"/>
          </a:p>
          <a:p>
            <a:r>
              <a:rPr lang="en-GB" dirty="0"/>
              <a:t>than any other </a:t>
            </a:r>
            <a:r>
              <a:rPr lang="en-GB" dirty="0" err="1"/>
              <a:t>medi</a:t>
            </a:r>
            <a:r>
              <a:rPr lang="en-BE" dirty="0"/>
              <a:t>um</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r>
              <a:rPr lang="en-GB" sz="1000" i="1" dirty="0">
                <a:solidFill>
                  <a:schemeClr val="tx1">
                    <a:lumMod val="50000"/>
                    <a:lumOff val="50000"/>
                  </a:schemeClr>
                </a:solidFill>
                <a:cs typeface="Arial" panose="020B0604020202020204" pitchFamily="34" charset="0"/>
              </a:rPr>
              <a:t>Source: Can TV generate demand?</a:t>
            </a:r>
            <a:r>
              <a:rPr lang="en-BE" sz="1000" i="1" dirty="0">
                <a:solidFill>
                  <a:schemeClr val="tx1">
                    <a:lumMod val="50000"/>
                    <a:lumOff val="50000"/>
                  </a:schemeClr>
                </a:solidFill>
                <a:cs typeface="Arial" panose="020B0604020202020204" pitchFamily="34" charset="0"/>
              </a:rPr>
              <a:t>, T</a:t>
            </a:r>
            <a:r>
              <a:rPr lang="en-GB" sz="1000" i="1" dirty="0" err="1">
                <a:solidFill>
                  <a:schemeClr val="tx1">
                    <a:lumMod val="50000"/>
                    <a:lumOff val="50000"/>
                  </a:schemeClr>
                </a:solidFill>
                <a:cs typeface="Arial" panose="020B0604020202020204" pitchFamily="34" charset="0"/>
              </a:rPr>
              <a:t>hinkTV</a:t>
            </a:r>
            <a:r>
              <a:rPr lang="en-GB" sz="1000" i="1" dirty="0">
                <a:solidFill>
                  <a:schemeClr val="tx1">
                    <a:lumMod val="50000"/>
                    <a:lumOff val="50000"/>
                  </a:schemeClr>
                </a:solidFill>
                <a:cs typeface="Arial" panose="020B0604020202020204" pitchFamily="34" charset="0"/>
              </a:rPr>
              <a:t> Australia, Feb 2021</a:t>
            </a:r>
          </a:p>
        </p:txBody>
      </p:sp>
      <p:sp>
        <p:nvSpPr>
          <p:cNvPr id="9" name="Text Placeholder 2">
            <a:extLst>
              <a:ext uri="{FF2B5EF4-FFF2-40B4-BE49-F238E27FC236}">
                <a16:creationId xmlns:a16="http://schemas.microsoft.com/office/drawing/2014/main" id="{E7626A01-2364-41F8-B1D2-257D321346EA}"/>
              </a:ext>
            </a:extLst>
          </p:cNvPr>
          <p:cNvSpPr txBox="1">
            <a:spLocks/>
          </p:cNvSpPr>
          <p:nvPr/>
        </p:nvSpPr>
        <p:spPr>
          <a:xfrm>
            <a:off x="9480884" y="1756610"/>
            <a:ext cx="2377742" cy="4347325"/>
          </a:xfrm>
          <a:prstGeom prst="rect">
            <a:avLst/>
          </a:prstGeom>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000" dirty="0"/>
              <a:t>Not only does Total TV deliver great ROI in the short and long-term, but </a:t>
            </a:r>
            <a:br>
              <a:rPr lang="en-GB" sz="2000" dirty="0"/>
            </a:br>
            <a:r>
              <a:rPr lang="en-GB" sz="2000" b="1" dirty="0">
                <a:solidFill>
                  <a:schemeClr val="accent1"/>
                </a:solidFill>
              </a:rPr>
              <a:t>Total TV </a:t>
            </a:r>
            <a:r>
              <a:rPr lang="en-GB" sz="2000" dirty="0"/>
              <a:t>also </a:t>
            </a:r>
            <a:r>
              <a:rPr lang="en-GB" sz="2000" b="1" dirty="0">
                <a:solidFill>
                  <a:schemeClr val="accent1"/>
                </a:solidFill>
              </a:rPr>
              <a:t>drives 3x greater sales volume than any other </a:t>
            </a:r>
            <a:r>
              <a:rPr lang="en-GB" sz="2000" b="1" dirty="0" err="1">
                <a:solidFill>
                  <a:schemeClr val="accent1"/>
                </a:solidFill>
              </a:rPr>
              <a:t>medi</a:t>
            </a:r>
            <a:r>
              <a:rPr lang="en-BE" sz="2000" b="1" dirty="0">
                <a:solidFill>
                  <a:schemeClr val="accent1"/>
                </a:solidFill>
              </a:rPr>
              <a:t>um</a:t>
            </a:r>
            <a:endParaRPr lang="en-GB" sz="2000" b="1" dirty="0">
              <a:solidFill>
                <a:schemeClr val="accent1"/>
              </a:solidFill>
            </a:endParaRPr>
          </a:p>
        </p:txBody>
      </p:sp>
      <p:graphicFrame>
        <p:nvGraphicFramePr>
          <p:cNvPr id="7" name="Chart 6">
            <a:extLst>
              <a:ext uri="{FF2B5EF4-FFF2-40B4-BE49-F238E27FC236}">
                <a16:creationId xmlns:a16="http://schemas.microsoft.com/office/drawing/2014/main" id="{0631313F-0250-46FB-8AB0-3A81E85D3425}"/>
              </a:ext>
            </a:extLst>
          </p:cNvPr>
          <p:cNvGraphicFramePr/>
          <p:nvPr>
            <p:extLst>
              <p:ext uri="{D42A27DB-BD31-4B8C-83A1-F6EECF244321}">
                <p14:modId xmlns:p14="http://schemas.microsoft.com/office/powerpoint/2010/main" val="3910107358"/>
              </p:ext>
            </p:extLst>
          </p:nvPr>
        </p:nvGraphicFramePr>
        <p:xfrm>
          <a:off x="400335" y="2084832"/>
          <a:ext cx="8328996" cy="386408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12EAD050-37E3-44E1-94AD-726C14C4E8DA}"/>
              </a:ext>
            </a:extLst>
          </p:cNvPr>
          <p:cNvGrpSpPr/>
          <p:nvPr/>
        </p:nvGrpSpPr>
        <p:grpSpPr>
          <a:xfrm>
            <a:off x="400249" y="5152784"/>
            <a:ext cx="8316697" cy="523220"/>
            <a:chOff x="342899" y="5152784"/>
            <a:chExt cx="8374048" cy="523220"/>
          </a:xfrm>
        </p:grpSpPr>
        <p:sp>
          <p:nvSpPr>
            <p:cNvPr id="8" name="Text Placeholder 2">
              <a:extLst>
                <a:ext uri="{FF2B5EF4-FFF2-40B4-BE49-F238E27FC236}">
                  <a16:creationId xmlns:a16="http://schemas.microsoft.com/office/drawing/2014/main" id="{583FBE62-8B29-4326-9440-168F4A88A736}"/>
                </a:ext>
              </a:extLst>
            </p:cNvPr>
            <p:cNvSpPr txBox="1">
              <a:spLocks/>
            </p:cNvSpPr>
            <p:nvPr/>
          </p:nvSpPr>
          <p:spPr>
            <a:xfrm>
              <a:off x="342899" y="5152784"/>
              <a:ext cx="757571" cy="52322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400" b="1" dirty="0">
                  <a:solidFill>
                    <a:schemeClr val="accent1"/>
                  </a:solidFill>
                </a:rPr>
                <a:t>Total TV</a:t>
              </a:r>
            </a:p>
          </p:txBody>
        </p:sp>
        <p:sp>
          <p:nvSpPr>
            <p:cNvPr id="10" name="Text Placeholder 2">
              <a:extLst>
                <a:ext uri="{FF2B5EF4-FFF2-40B4-BE49-F238E27FC236}">
                  <a16:creationId xmlns:a16="http://schemas.microsoft.com/office/drawing/2014/main" id="{E91A22A0-0B12-4EFA-A9C4-AAD5B6DBD439}"/>
                </a:ext>
              </a:extLst>
            </p:cNvPr>
            <p:cNvSpPr txBox="1">
              <a:spLocks/>
            </p:cNvSpPr>
            <p:nvPr/>
          </p:nvSpPr>
          <p:spPr>
            <a:xfrm>
              <a:off x="1305007" y="5152784"/>
              <a:ext cx="757571"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OOH</a:t>
              </a:r>
            </a:p>
          </p:txBody>
        </p:sp>
        <p:sp>
          <p:nvSpPr>
            <p:cNvPr id="13" name="Text Placeholder 2">
              <a:extLst>
                <a:ext uri="{FF2B5EF4-FFF2-40B4-BE49-F238E27FC236}">
                  <a16:creationId xmlns:a16="http://schemas.microsoft.com/office/drawing/2014/main" id="{66E11CAE-9E26-44D3-88CC-0EE3A48EEFB3}"/>
                </a:ext>
              </a:extLst>
            </p:cNvPr>
            <p:cNvSpPr txBox="1">
              <a:spLocks/>
            </p:cNvSpPr>
            <p:nvPr/>
          </p:nvSpPr>
          <p:spPr>
            <a:xfrm>
              <a:off x="2248566" y="5152784"/>
              <a:ext cx="757571"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Radio</a:t>
              </a:r>
            </a:p>
          </p:txBody>
        </p:sp>
        <p:sp>
          <p:nvSpPr>
            <p:cNvPr id="14" name="Text Placeholder 2">
              <a:extLst>
                <a:ext uri="{FF2B5EF4-FFF2-40B4-BE49-F238E27FC236}">
                  <a16:creationId xmlns:a16="http://schemas.microsoft.com/office/drawing/2014/main" id="{A52F28D4-3550-4F5E-9D12-AD2372CF76B6}"/>
                </a:ext>
              </a:extLst>
            </p:cNvPr>
            <p:cNvSpPr txBox="1">
              <a:spLocks/>
            </p:cNvSpPr>
            <p:nvPr/>
          </p:nvSpPr>
          <p:spPr>
            <a:xfrm>
              <a:off x="3204495" y="5152784"/>
              <a:ext cx="757571"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Search</a:t>
              </a:r>
            </a:p>
          </p:txBody>
        </p:sp>
        <p:sp>
          <p:nvSpPr>
            <p:cNvPr id="15" name="Text Placeholder 2">
              <a:extLst>
                <a:ext uri="{FF2B5EF4-FFF2-40B4-BE49-F238E27FC236}">
                  <a16:creationId xmlns:a16="http://schemas.microsoft.com/office/drawing/2014/main" id="{055626EE-6983-43B7-A613-B650390FE4BC}"/>
                </a:ext>
              </a:extLst>
            </p:cNvPr>
            <p:cNvSpPr txBox="1">
              <a:spLocks/>
            </p:cNvSpPr>
            <p:nvPr/>
          </p:nvSpPr>
          <p:spPr>
            <a:xfrm>
              <a:off x="4160424" y="5152784"/>
              <a:ext cx="757571" cy="430887"/>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Digital</a:t>
              </a:r>
              <a:br>
                <a:rPr lang="en-GB" sz="1100" dirty="0">
                  <a:solidFill>
                    <a:schemeClr val="tx1"/>
                  </a:solidFill>
                </a:rPr>
              </a:br>
              <a:r>
                <a:rPr lang="en-GB" sz="1100" dirty="0">
                  <a:solidFill>
                    <a:schemeClr val="tx1"/>
                  </a:solidFill>
                </a:rPr>
                <a:t>display</a:t>
              </a:r>
            </a:p>
          </p:txBody>
        </p:sp>
        <p:sp>
          <p:nvSpPr>
            <p:cNvPr id="16" name="Text Placeholder 2">
              <a:extLst>
                <a:ext uri="{FF2B5EF4-FFF2-40B4-BE49-F238E27FC236}">
                  <a16:creationId xmlns:a16="http://schemas.microsoft.com/office/drawing/2014/main" id="{43B94129-9168-46FA-95B9-E69FEBC879A2}"/>
                </a:ext>
              </a:extLst>
            </p:cNvPr>
            <p:cNvSpPr txBox="1">
              <a:spLocks/>
            </p:cNvSpPr>
            <p:nvPr/>
          </p:nvSpPr>
          <p:spPr>
            <a:xfrm>
              <a:off x="5110162" y="5152784"/>
              <a:ext cx="757571"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Print</a:t>
              </a:r>
            </a:p>
          </p:txBody>
        </p:sp>
        <p:sp>
          <p:nvSpPr>
            <p:cNvPr id="17" name="Text Placeholder 2">
              <a:extLst>
                <a:ext uri="{FF2B5EF4-FFF2-40B4-BE49-F238E27FC236}">
                  <a16:creationId xmlns:a16="http://schemas.microsoft.com/office/drawing/2014/main" id="{C1A130C1-5003-48A6-BAEE-1AD10369B1D4}"/>
                </a:ext>
              </a:extLst>
            </p:cNvPr>
            <p:cNvSpPr txBox="1">
              <a:spLocks/>
            </p:cNvSpPr>
            <p:nvPr/>
          </p:nvSpPr>
          <p:spPr>
            <a:xfrm>
              <a:off x="5944608" y="5152784"/>
              <a:ext cx="962122" cy="430887"/>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Social</a:t>
              </a:r>
              <a:br>
                <a:rPr lang="en-GB" sz="1100" dirty="0">
                  <a:solidFill>
                    <a:schemeClr val="tx1"/>
                  </a:solidFill>
                </a:rPr>
              </a:br>
              <a:r>
                <a:rPr lang="en-GB" sz="1100" dirty="0">
                  <a:solidFill>
                    <a:schemeClr val="tx1"/>
                  </a:solidFill>
                </a:rPr>
                <a:t>(Facebook)</a:t>
              </a:r>
            </a:p>
          </p:txBody>
        </p:sp>
        <p:sp>
          <p:nvSpPr>
            <p:cNvPr id="18" name="Text Placeholder 2">
              <a:extLst>
                <a:ext uri="{FF2B5EF4-FFF2-40B4-BE49-F238E27FC236}">
                  <a16:creationId xmlns:a16="http://schemas.microsoft.com/office/drawing/2014/main" id="{D400106C-9ABE-4ACF-95FA-9F3933BEC418}"/>
                </a:ext>
              </a:extLst>
            </p:cNvPr>
            <p:cNvSpPr txBox="1">
              <a:spLocks/>
            </p:cNvSpPr>
            <p:nvPr/>
          </p:nvSpPr>
          <p:spPr>
            <a:xfrm>
              <a:off x="7009638" y="5152784"/>
              <a:ext cx="757571" cy="430887"/>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Digital video</a:t>
              </a:r>
            </a:p>
          </p:txBody>
        </p:sp>
        <p:sp>
          <p:nvSpPr>
            <p:cNvPr id="19" name="Text Placeholder 2">
              <a:extLst>
                <a:ext uri="{FF2B5EF4-FFF2-40B4-BE49-F238E27FC236}">
                  <a16:creationId xmlns:a16="http://schemas.microsoft.com/office/drawing/2014/main" id="{AB50895B-B249-4F77-ACB6-6D4D493BD9F2}"/>
                </a:ext>
              </a:extLst>
            </p:cNvPr>
            <p:cNvSpPr txBox="1">
              <a:spLocks/>
            </p:cNvSpPr>
            <p:nvPr/>
          </p:nvSpPr>
          <p:spPr>
            <a:xfrm>
              <a:off x="7959376" y="5152784"/>
              <a:ext cx="757571" cy="261610"/>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100" dirty="0">
                  <a:solidFill>
                    <a:schemeClr val="tx1"/>
                  </a:solidFill>
                </a:rPr>
                <a:t>Cinema</a:t>
              </a:r>
            </a:p>
          </p:txBody>
        </p:sp>
      </p:grpSp>
      <p:sp>
        <p:nvSpPr>
          <p:cNvPr id="20" name="Text Placeholder 2">
            <a:extLst>
              <a:ext uri="{FF2B5EF4-FFF2-40B4-BE49-F238E27FC236}">
                <a16:creationId xmlns:a16="http://schemas.microsoft.com/office/drawing/2014/main" id="{2E15A80C-3DE3-4D22-B95C-86E7C78F0F65}"/>
              </a:ext>
            </a:extLst>
          </p:cNvPr>
          <p:cNvSpPr txBox="1">
            <a:spLocks/>
          </p:cNvSpPr>
          <p:nvPr/>
        </p:nvSpPr>
        <p:spPr>
          <a:xfrm>
            <a:off x="333374" y="5610929"/>
            <a:ext cx="8395956" cy="276999"/>
          </a:xfrm>
          <a:prstGeom prst="rect">
            <a:avLst/>
          </a:prstGeom>
          <a:noFill/>
        </p:spPr>
        <p:txBody>
          <a:bodyPr wrap="square">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solidFill>
                  <a:schemeClr val="tx1"/>
                </a:solidFill>
              </a:rPr>
              <a:t>Effectiveness Index</a:t>
            </a:r>
          </a:p>
        </p:txBody>
      </p:sp>
      <p:pic>
        <p:nvPicPr>
          <p:cNvPr id="21" name="Picture 20">
            <a:extLst>
              <a:ext uri="{FF2B5EF4-FFF2-40B4-BE49-F238E27FC236}">
                <a16:creationId xmlns:a16="http://schemas.microsoft.com/office/drawing/2014/main" id="{9EC77014-F449-491B-9E77-6AA8DBF0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6712" y="6189980"/>
            <a:ext cx="593651" cy="593651"/>
          </a:xfrm>
          <a:prstGeom prst="rect">
            <a:avLst/>
          </a:prstGeom>
        </p:spPr>
      </p:pic>
    </p:spTree>
    <p:extLst>
      <p:ext uri="{BB962C8B-B14F-4D97-AF65-F5344CB8AC3E}">
        <p14:creationId xmlns:p14="http://schemas.microsoft.com/office/powerpoint/2010/main" val="145711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5050FE-F891-464C-BA46-9359D6F6FBB0}"/>
              </a:ext>
            </a:extLst>
          </p:cNvPr>
          <p:cNvSpPr/>
          <p:nvPr/>
        </p:nvSpPr>
        <p:spPr>
          <a:xfrm>
            <a:off x="-1" y="1828799"/>
            <a:ext cx="9117419" cy="42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CANADA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increases ROI, provides long-term result</a:t>
            </a:r>
            <a:r>
              <a:rPr lang="en-BE" dirty="0"/>
              <a:t>s</a:t>
            </a:r>
            <a:br>
              <a:rPr lang="en-BE" dirty="0"/>
            </a:br>
            <a:r>
              <a:rPr lang="en-GB" dirty="0"/>
              <a:t>and drives effectiveness</a:t>
            </a:r>
            <a:endParaRPr lang="en-BE" b="0" dirty="0"/>
          </a:p>
        </p:txBody>
      </p:sp>
      <p:sp>
        <p:nvSpPr>
          <p:cNvPr id="34" name="Text Placeholder 2">
            <a:extLst>
              <a:ext uri="{FF2B5EF4-FFF2-40B4-BE49-F238E27FC236}">
                <a16:creationId xmlns:a16="http://schemas.microsoft.com/office/drawing/2014/main" id="{B1769E18-103C-47F9-90BF-5666CB03749A}"/>
              </a:ext>
            </a:extLst>
          </p:cNvPr>
          <p:cNvSpPr txBox="1">
            <a:spLocks/>
          </p:cNvSpPr>
          <p:nvPr/>
        </p:nvSpPr>
        <p:spPr>
          <a:xfrm>
            <a:off x="9504710" y="1828799"/>
            <a:ext cx="2353916" cy="761733"/>
          </a:xfrm>
          <a:prstGeom prst="rect">
            <a:avLst/>
          </a:prstGeom>
        </p:spPr>
        <p:txBody>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b="1" dirty="0"/>
              <a:t>Title of the study: </a:t>
            </a:r>
            <a:br>
              <a:rPr lang="en-GB" sz="1050" b="1" dirty="0"/>
            </a:br>
            <a:r>
              <a:rPr lang="en-GB" sz="1050" dirty="0"/>
              <a:t>TV Drives Advertising Effectiveness that Lasts</a:t>
            </a:r>
          </a:p>
          <a:p>
            <a:pPr marL="0" indent="0">
              <a:buNone/>
            </a:pPr>
            <a:r>
              <a:rPr lang="en-GB" sz="1050" b="1" dirty="0"/>
              <a:t>Year of publication</a:t>
            </a:r>
            <a:r>
              <a:rPr lang="en-BE" sz="1050" b="1" dirty="0"/>
              <a:t>: </a:t>
            </a:r>
            <a:r>
              <a:rPr lang="en-GB" sz="1050" dirty="0"/>
              <a:t>2019, 2021</a:t>
            </a:r>
          </a:p>
          <a:p>
            <a:pPr marL="0" indent="0">
              <a:buNone/>
            </a:pPr>
            <a:r>
              <a:rPr lang="en-GB" sz="1050" b="1" dirty="0"/>
              <a:t>Commissioned by: </a:t>
            </a:r>
            <a:r>
              <a:rPr lang="en-GB" sz="1050" dirty="0" err="1"/>
              <a:t>thinktv</a:t>
            </a:r>
            <a:r>
              <a:rPr lang="en-GB" sz="1050" dirty="0"/>
              <a:t> Canada</a:t>
            </a:r>
          </a:p>
          <a:p>
            <a:pPr marL="0" indent="0">
              <a:buNone/>
            </a:pPr>
            <a:r>
              <a:rPr lang="en-GB" sz="1050" b="1" dirty="0"/>
              <a:t>Contractor</a:t>
            </a:r>
            <a:r>
              <a:rPr lang="en-BE" sz="1050" b="1" dirty="0"/>
              <a:t>: </a:t>
            </a:r>
            <a:r>
              <a:rPr lang="en-GB" sz="1050" dirty="0"/>
              <a:t>Accenture</a:t>
            </a:r>
          </a:p>
        </p:txBody>
      </p:sp>
      <p:sp>
        <p:nvSpPr>
          <p:cNvPr id="35" name="Text Placeholder 2">
            <a:hlinkClick r:id="rId3"/>
            <a:extLst>
              <a:ext uri="{FF2B5EF4-FFF2-40B4-BE49-F238E27FC236}">
                <a16:creationId xmlns:a16="http://schemas.microsoft.com/office/drawing/2014/main" id="{D31BA5D5-C723-47F2-8D83-708193FECE32}"/>
              </a:ext>
            </a:extLst>
          </p:cNvPr>
          <p:cNvSpPr txBox="1">
            <a:spLocks/>
          </p:cNvSpPr>
          <p:nvPr/>
        </p:nvSpPr>
        <p:spPr>
          <a:xfrm>
            <a:off x="9615376" y="5235878"/>
            <a:ext cx="2243249" cy="868058"/>
          </a:xfrm>
          <a:prstGeom prst="rect">
            <a:avLst/>
          </a:prstGeom>
          <a:solidFill>
            <a:schemeClr val="tx1">
              <a:lumMod val="10000"/>
              <a:lumOff val="90000"/>
            </a:schemeClr>
          </a:solidFill>
        </p:spPr>
        <p:txBody>
          <a:bodyPr anchor="t"/>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3200" b="1" dirty="0">
                <a:solidFill>
                  <a:schemeClr val="tx1">
                    <a:lumMod val="50000"/>
                    <a:lumOff val="50000"/>
                  </a:schemeClr>
                </a:solidFill>
                <a:sym typeface="Webdings" panose="05030102010509060703" pitchFamily="18" charset="2"/>
              </a:rPr>
              <a:t></a:t>
            </a:r>
            <a:endParaRPr lang="en-GB" sz="3200" b="1" dirty="0">
              <a:solidFill>
                <a:schemeClr val="tx1">
                  <a:lumMod val="50000"/>
                  <a:lumOff val="50000"/>
                </a:schemeClr>
              </a:solidFill>
            </a:endParaRPr>
          </a:p>
          <a:p>
            <a:pPr marL="0" indent="0" algn="ctr">
              <a:spcAft>
                <a:spcPts val="0"/>
              </a:spcAft>
              <a:buNone/>
            </a:pPr>
            <a:r>
              <a:rPr lang="en-GB" sz="1400" b="1" dirty="0">
                <a:solidFill>
                  <a:schemeClr val="tx1">
                    <a:lumMod val="50000"/>
                    <a:lumOff val="50000"/>
                  </a:schemeClr>
                </a:solidFill>
                <a:hlinkClick r:id="rId3"/>
              </a:rPr>
              <a:t>More information</a:t>
            </a:r>
            <a:endParaRPr lang="en-GB" sz="1400" b="1" dirty="0">
              <a:solidFill>
                <a:schemeClr val="tx1">
                  <a:lumMod val="50000"/>
                  <a:lumOff val="50000"/>
                </a:schemeClr>
              </a:solidFill>
            </a:endParaRPr>
          </a:p>
        </p:txBody>
      </p:sp>
      <p:sp>
        <p:nvSpPr>
          <p:cNvPr id="19" name="Text Placeholder 2">
            <a:extLst>
              <a:ext uri="{FF2B5EF4-FFF2-40B4-BE49-F238E27FC236}">
                <a16:creationId xmlns:a16="http://schemas.microsoft.com/office/drawing/2014/main" id="{43FF0926-FC8D-461A-BDB4-E3A413112E60}"/>
              </a:ext>
            </a:extLst>
          </p:cNvPr>
          <p:cNvSpPr txBox="1">
            <a:spLocks/>
          </p:cNvSpPr>
          <p:nvPr/>
        </p:nvSpPr>
        <p:spPr>
          <a:xfrm>
            <a:off x="540001"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GB" sz="1600" b="1" dirty="0">
                <a:solidFill>
                  <a:schemeClr val="accent1"/>
                </a:solidFill>
              </a:rPr>
              <a:t>TV’s attributed sales ROI is higher than other media</a:t>
            </a:r>
          </a:p>
        </p:txBody>
      </p:sp>
      <p:sp>
        <p:nvSpPr>
          <p:cNvPr id="21" name="Text Placeholder 2">
            <a:extLst>
              <a:ext uri="{FF2B5EF4-FFF2-40B4-BE49-F238E27FC236}">
                <a16:creationId xmlns:a16="http://schemas.microsoft.com/office/drawing/2014/main" id="{463698C6-ECA4-4744-A6D1-EF66C4FC4A17}"/>
              </a:ext>
            </a:extLst>
          </p:cNvPr>
          <p:cNvSpPr txBox="1">
            <a:spLocks/>
          </p:cNvSpPr>
          <p:nvPr/>
        </p:nvSpPr>
        <p:spPr>
          <a:xfrm>
            <a:off x="2617333"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 has a significant halo effect on other media, especially digital: </a:t>
            </a:r>
            <a:br>
              <a:rPr lang="en-GB" sz="1600" b="1" dirty="0">
                <a:solidFill>
                  <a:schemeClr val="accent1"/>
                </a:solidFill>
              </a:rPr>
            </a:br>
            <a:r>
              <a:rPr lang="en-GB" sz="1600" dirty="0">
                <a:solidFill>
                  <a:schemeClr val="tx1"/>
                </a:solidFill>
              </a:rPr>
              <a:t>TV increases digital’s ROI by 19%</a:t>
            </a:r>
            <a:endParaRPr lang="en-BE" sz="1600" dirty="0">
              <a:solidFill>
                <a:schemeClr val="tx1"/>
              </a:solidFill>
            </a:endParaRPr>
          </a:p>
        </p:txBody>
      </p:sp>
      <p:sp>
        <p:nvSpPr>
          <p:cNvPr id="22" name="Text Placeholder 2">
            <a:extLst>
              <a:ext uri="{FF2B5EF4-FFF2-40B4-BE49-F238E27FC236}">
                <a16:creationId xmlns:a16="http://schemas.microsoft.com/office/drawing/2014/main" id="{38FFB85C-E1D6-47EF-83B6-ABA0D5DA475B}"/>
              </a:ext>
            </a:extLst>
          </p:cNvPr>
          <p:cNvSpPr txBox="1">
            <a:spLocks/>
          </p:cNvSpPr>
          <p:nvPr/>
        </p:nvSpPr>
        <p:spPr>
          <a:xfrm>
            <a:off x="4694665" y="2699922"/>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Multiplatform TV has the longest-lasting impact on sales</a:t>
            </a:r>
          </a:p>
        </p:txBody>
      </p:sp>
      <p:sp>
        <p:nvSpPr>
          <p:cNvPr id="23" name="Text Placeholder 2">
            <a:extLst>
              <a:ext uri="{FF2B5EF4-FFF2-40B4-BE49-F238E27FC236}">
                <a16:creationId xmlns:a16="http://schemas.microsoft.com/office/drawing/2014/main" id="{BCDD2709-6C28-41B7-8782-4AC09B613A4D}"/>
              </a:ext>
            </a:extLst>
          </p:cNvPr>
          <p:cNvSpPr txBox="1">
            <a:spLocks/>
          </p:cNvSpPr>
          <p:nvPr/>
        </p:nvSpPr>
        <p:spPr>
          <a:xfrm>
            <a:off x="6771997" y="2699921"/>
            <a:ext cx="1834989" cy="3065984"/>
          </a:xfrm>
          <a:prstGeom prst="rect">
            <a:avLst/>
          </a:prstGeom>
          <a:solidFill>
            <a:schemeClr val="bg2"/>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chemeClr val="accent1"/>
                </a:solidFill>
              </a:rPr>
              <a:t>TV’s resilience to diminishing returns highlights the upside of increasing investment</a:t>
            </a:r>
          </a:p>
        </p:txBody>
      </p:sp>
      <p:pic>
        <p:nvPicPr>
          <p:cNvPr id="24" name="Picture 23">
            <a:extLst>
              <a:ext uri="{FF2B5EF4-FFF2-40B4-BE49-F238E27FC236}">
                <a16:creationId xmlns:a16="http://schemas.microsoft.com/office/drawing/2014/main" id="{76680D7B-4740-4D81-B827-4AD3FCCDC4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grpSp>
        <p:nvGrpSpPr>
          <p:cNvPr id="17" name="Group 16">
            <a:extLst>
              <a:ext uri="{FF2B5EF4-FFF2-40B4-BE49-F238E27FC236}">
                <a16:creationId xmlns:a16="http://schemas.microsoft.com/office/drawing/2014/main" id="{9E3C727A-8AC9-45E9-ACD3-A85E1F7A4F65}"/>
              </a:ext>
            </a:extLst>
          </p:cNvPr>
          <p:cNvGrpSpPr/>
          <p:nvPr/>
        </p:nvGrpSpPr>
        <p:grpSpPr>
          <a:xfrm>
            <a:off x="0" y="1821891"/>
            <a:ext cx="3784699" cy="540000"/>
            <a:chOff x="0" y="1821891"/>
            <a:chExt cx="3784699" cy="540000"/>
          </a:xfrm>
        </p:grpSpPr>
        <p:grpSp>
          <p:nvGrpSpPr>
            <p:cNvPr id="18" name="Group 17">
              <a:extLst>
                <a:ext uri="{FF2B5EF4-FFF2-40B4-BE49-F238E27FC236}">
                  <a16:creationId xmlns:a16="http://schemas.microsoft.com/office/drawing/2014/main" id="{C7976974-BFFF-4AE9-BA5B-225D2C089481}"/>
                </a:ext>
              </a:extLst>
            </p:cNvPr>
            <p:cNvGrpSpPr/>
            <p:nvPr/>
          </p:nvGrpSpPr>
          <p:grpSpPr>
            <a:xfrm>
              <a:off x="0" y="1821891"/>
              <a:ext cx="3784699" cy="540000"/>
              <a:chOff x="-1" y="1251283"/>
              <a:chExt cx="3784699" cy="540000"/>
            </a:xfrm>
          </p:grpSpPr>
          <p:sp>
            <p:nvSpPr>
              <p:cNvPr id="26" name="Text Placeholder 2">
                <a:extLst>
                  <a:ext uri="{FF2B5EF4-FFF2-40B4-BE49-F238E27FC236}">
                    <a16:creationId xmlns:a16="http://schemas.microsoft.com/office/drawing/2014/main" id="{D344C828-8F07-485D-A353-6675A8BC5CF2}"/>
                  </a:ext>
                </a:extLst>
              </p:cNvPr>
              <p:cNvSpPr txBox="1">
                <a:spLocks/>
              </p:cNvSpPr>
              <p:nvPr/>
            </p:nvSpPr>
            <p:spPr>
              <a:xfrm>
                <a:off x="-1" y="1251283"/>
                <a:ext cx="3784699" cy="540000"/>
              </a:xfrm>
              <a:prstGeom prst="rect">
                <a:avLst/>
              </a:prstGeom>
              <a:solidFill>
                <a:schemeClr val="tx1"/>
              </a:solidFill>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9088" indent="0">
                  <a:spcAft>
                    <a:spcPts val="0"/>
                  </a:spcAft>
                  <a:buNone/>
                </a:pPr>
                <a:r>
                  <a:rPr lang="en-BE" sz="1400" b="1" dirty="0">
                    <a:solidFill>
                      <a:schemeClr val="bg2"/>
                    </a:solidFill>
                  </a:rPr>
                  <a:t>       Executive</a:t>
                </a:r>
                <a:r>
                  <a:rPr lang="en-GB" sz="1400" b="1" dirty="0">
                    <a:solidFill>
                      <a:schemeClr val="bg2"/>
                    </a:solidFill>
                  </a:rPr>
                  <a:t> </a:t>
                </a:r>
                <a:r>
                  <a:rPr lang="en-BE" sz="1400" b="1" dirty="0">
                    <a:solidFill>
                      <a:schemeClr val="bg2"/>
                    </a:solidFill>
                  </a:rPr>
                  <a:t>summary</a:t>
                </a:r>
                <a:r>
                  <a:rPr lang="en-GB" sz="1400" b="1" dirty="0">
                    <a:solidFill>
                      <a:schemeClr val="bg2"/>
                    </a:solidFill>
                  </a:rPr>
                  <a:t>/</a:t>
                </a:r>
                <a:r>
                  <a:rPr lang="en-BE" sz="1400" b="1" dirty="0">
                    <a:solidFill>
                      <a:schemeClr val="bg2"/>
                    </a:solidFill>
                  </a:rPr>
                  <a:t>key </a:t>
                </a:r>
                <a:r>
                  <a:rPr lang="en-GB" sz="1400" b="1" dirty="0">
                    <a:solidFill>
                      <a:schemeClr val="bg2"/>
                    </a:solidFill>
                  </a:rPr>
                  <a:t>results</a:t>
                </a:r>
              </a:p>
            </p:txBody>
          </p:sp>
          <p:sp>
            <p:nvSpPr>
              <p:cNvPr id="29" name="Rectangle 28">
                <a:extLst>
                  <a:ext uri="{FF2B5EF4-FFF2-40B4-BE49-F238E27FC236}">
                    <a16:creationId xmlns:a16="http://schemas.microsoft.com/office/drawing/2014/main" id="{C489BCCC-6219-49F3-82D4-BD5D3BA88023}"/>
                  </a:ext>
                </a:extLst>
              </p:cNvPr>
              <p:cNvSpPr/>
              <p:nvPr/>
            </p:nvSpPr>
            <p:spPr>
              <a:xfrm>
                <a:off x="0" y="1251283"/>
                <a:ext cx="540000" cy="5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25" name="Freeform 5">
              <a:extLst>
                <a:ext uri="{FF2B5EF4-FFF2-40B4-BE49-F238E27FC236}">
                  <a16:creationId xmlns:a16="http://schemas.microsoft.com/office/drawing/2014/main" id="{FB732681-F897-4F4E-930A-6B6A6F6AF0F1}"/>
                </a:ext>
              </a:extLst>
            </p:cNvPr>
            <p:cNvSpPr>
              <a:spLocks noEditPoints="1"/>
            </p:cNvSpPr>
            <p:nvPr/>
          </p:nvSpPr>
          <p:spPr bwMode="auto">
            <a:xfrm>
              <a:off x="154155" y="1903760"/>
              <a:ext cx="240959" cy="360973"/>
            </a:xfrm>
            <a:custGeom>
              <a:avLst/>
              <a:gdLst>
                <a:gd name="T0" fmla="*/ 53 w 106"/>
                <a:gd name="T1" fmla="*/ 0 h 161"/>
                <a:gd name="T2" fmla="*/ 0 w 106"/>
                <a:gd name="T3" fmla="*/ 53 h 161"/>
                <a:gd name="T4" fmla="*/ 25 w 106"/>
                <a:gd name="T5" fmla="*/ 99 h 161"/>
                <a:gd name="T6" fmla="*/ 25 w 106"/>
                <a:gd name="T7" fmla="*/ 142 h 161"/>
                <a:gd name="T8" fmla="*/ 33 w 106"/>
                <a:gd name="T9" fmla="*/ 142 h 161"/>
                <a:gd name="T10" fmla="*/ 53 w 106"/>
                <a:gd name="T11" fmla="*/ 161 h 161"/>
                <a:gd name="T12" fmla="*/ 73 w 106"/>
                <a:gd name="T13" fmla="*/ 142 h 161"/>
                <a:gd name="T14" fmla="*/ 81 w 106"/>
                <a:gd name="T15" fmla="*/ 142 h 161"/>
                <a:gd name="T16" fmla="*/ 81 w 106"/>
                <a:gd name="T17" fmla="*/ 99 h 161"/>
                <a:gd name="T18" fmla="*/ 106 w 106"/>
                <a:gd name="T19" fmla="*/ 53 h 161"/>
                <a:gd name="T20" fmla="*/ 53 w 106"/>
                <a:gd name="T21" fmla="*/ 0 h 161"/>
                <a:gd name="T22" fmla="*/ 75 w 106"/>
                <a:gd name="T23" fmla="*/ 93 h 161"/>
                <a:gd name="T24" fmla="*/ 73 w 106"/>
                <a:gd name="T25" fmla="*/ 94 h 161"/>
                <a:gd name="T26" fmla="*/ 73 w 106"/>
                <a:gd name="T27" fmla="*/ 115 h 161"/>
                <a:gd name="T28" fmla="*/ 57 w 106"/>
                <a:gd name="T29" fmla="*/ 115 h 161"/>
                <a:gd name="T30" fmla="*/ 57 w 106"/>
                <a:gd name="T31" fmla="*/ 82 h 161"/>
                <a:gd name="T32" fmla="*/ 75 w 106"/>
                <a:gd name="T33" fmla="*/ 64 h 161"/>
                <a:gd name="T34" fmla="*/ 69 w 106"/>
                <a:gd name="T35" fmla="*/ 58 h 161"/>
                <a:gd name="T36" fmla="*/ 53 w 106"/>
                <a:gd name="T37" fmla="*/ 75 h 161"/>
                <a:gd name="T38" fmla="*/ 37 w 106"/>
                <a:gd name="T39" fmla="*/ 58 h 161"/>
                <a:gd name="T40" fmla="*/ 31 w 106"/>
                <a:gd name="T41" fmla="*/ 64 h 161"/>
                <a:gd name="T42" fmla="*/ 49 w 106"/>
                <a:gd name="T43" fmla="*/ 82 h 161"/>
                <a:gd name="T44" fmla="*/ 49 w 106"/>
                <a:gd name="T45" fmla="*/ 115 h 161"/>
                <a:gd name="T46" fmla="*/ 33 w 106"/>
                <a:gd name="T47" fmla="*/ 115 h 161"/>
                <a:gd name="T48" fmla="*/ 33 w 106"/>
                <a:gd name="T49" fmla="*/ 94 h 161"/>
                <a:gd name="T50" fmla="*/ 31 w 106"/>
                <a:gd name="T51" fmla="*/ 93 h 161"/>
                <a:gd name="T52" fmla="*/ 8 w 106"/>
                <a:gd name="T53" fmla="*/ 53 h 161"/>
                <a:gd name="T54" fmla="*/ 53 w 106"/>
                <a:gd name="T55" fmla="*/ 8 h 161"/>
                <a:gd name="T56" fmla="*/ 98 w 106"/>
                <a:gd name="T57" fmla="*/ 53 h 161"/>
                <a:gd name="T58" fmla="*/ 75 w 106"/>
                <a:gd name="T59"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61">
                  <a:moveTo>
                    <a:pt x="53" y="0"/>
                  </a:moveTo>
                  <a:cubicBezTo>
                    <a:pt x="24" y="0"/>
                    <a:pt x="0" y="24"/>
                    <a:pt x="0" y="53"/>
                  </a:cubicBezTo>
                  <a:cubicBezTo>
                    <a:pt x="0" y="72"/>
                    <a:pt x="9" y="89"/>
                    <a:pt x="25" y="99"/>
                  </a:cubicBezTo>
                  <a:cubicBezTo>
                    <a:pt x="25" y="142"/>
                    <a:pt x="25" y="142"/>
                    <a:pt x="25" y="142"/>
                  </a:cubicBezTo>
                  <a:cubicBezTo>
                    <a:pt x="33" y="142"/>
                    <a:pt x="33" y="142"/>
                    <a:pt x="33" y="142"/>
                  </a:cubicBezTo>
                  <a:cubicBezTo>
                    <a:pt x="33" y="153"/>
                    <a:pt x="42" y="161"/>
                    <a:pt x="53" y="161"/>
                  </a:cubicBezTo>
                  <a:cubicBezTo>
                    <a:pt x="64" y="161"/>
                    <a:pt x="73" y="153"/>
                    <a:pt x="73" y="142"/>
                  </a:cubicBezTo>
                  <a:cubicBezTo>
                    <a:pt x="81" y="142"/>
                    <a:pt x="81" y="142"/>
                    <a:pt x="81" y="142"/>
                  </a:cubicBezTo>
                  <a:cubicBezTo>
                    <a:pt x="81" y="99"/>
                    <a:pt x="81" y="99"/>
                    <a:pt x="81" y="99"/>
                  </a:cubicBezTo>
                  <a:cubicBezTo>
                    <a:pt x="97" y="89"/>
                    <a:pt x="106" y="72"/>
                    <a:pt x="106" y="53"/>
                  </a:cubicBezTo>
                  <a:cubicBezTo>
                    <a:pt x="106" y="24"/>
                    <a:pt x="82" y="0"/>
                    <a:pt x="53" y="0"/>
                  </a:cubicBezTo>
                  <a:close/>
                  <a:moveTo>
                    <a:pt x="75" y="93"/>
                  </a:moveTo>
                  <a:cubicBezTo>
                    <a:pt x="73" y="94"/>
                    <a:pt x="73" y="94"/>
                    <a:pt x="73" y="94"/>
                  </a:cubicBezTo>
                  <a:cubicBezTo>
                    <a:pt x="73" y="115"/>
                    <a:pt x="73" y="115"/>
                    <a:pt x="73" y="115"/>
                  </a:cubicBezTo>
                  <a:cubicBezTo>
                    <a:pt x="57" y="115"/>
                    <a:pt x="57" y="115"/>
                    <a:pt x="57" y="115"/>
                  </a:cubicBezTo>
                  <a:cubicBezTo>
                    <a:pt x="57" y="82"/>
                    <a:pt x="57" y="82"/>
                    <a:pt x="57" y="82"/>
                  </a:cubicBezTo>
                  <a:cubicBezTo>
                    <a:pt x="75" y="64"/>
                    <a:pt x="75" y="64"/>
                    <a:pt x="75" y="64"/>
                  </a:cubicBezTo>
                  <a:cubicBezTo>
                    <a:pt x="69" y="58"/>
                    <a:pt x="69" y="58"/>
                    <a:pt x="69" y="58"/>
                  </a:cubicBezTo>
                  <a:cubicBezTo>
                    <a:pt x="53" y="75"/>
                    <a:pt x="53" y="75"/>
                    <a:pt x="53" y="75"/>
                  </a:cubicBezTo>
                  <a:cubicBezTo>
                    <a:pt x="37" y="58"/>
                    <a:pt x="37" y="58"/>
                    <a:pt x="37" y="58"/>
                  </a:cubicBezTo>
                  <a:cubicBezTo>
                    <a:pt x="31" y="64"/>
                    <a:pt x="31" y="64"/>
                    <a:pt x="31" y="64"/>
                  </a:cubicBezTo>
                  <a:cubicBezTo>
                    <a:pt x="49" y="82"/>
                    <a:pt x="49" y="82"/>
                    <a:pt x="49" y="82"/>
                  </a:cubicBezTo>
                  <a:cubicBezTo>
                    <a:pt x="49" y="115"/>
                    <a:pt x="49" y="115"/>
                    <a:pt x="49" y="115"/>
                  </a:cubicBezTo>
                  <a:cubicBezTo>
                    <a:pt x="33" y="115"/>
                    <a:pt x="33" y="115"/>
                    <a:pt x="33" y="115"/>
                  </a:cubicBezTo>
                  <a:cubicBezTo>
                    <a:pt x="33" y="94"/>
                    <a:pt x="33" y="94"/>
                    <a:pt x="33" y="94"/>
                  </a:cubicBezTo>
                  <a:cubicBezTo>
                    <a:pt x="31" y="93"/>
                    <a:pt x="31" y="93"/>
                    <a:pt x="31" y="93"/>
                  </a:cubicBezTo>
                  <a:cubicBezTo>
                    <a:pt x="17" y="85"/>
                    <a:pt x="8" y="70"/>
                    <a:pt x="8" y="53"/>
                  </a:cubicBezTo>
                  <a:cubicBezTo>
                    <a:pt x="8" y="29"/>
                    <a:pt x="28" y="8"/>
                    <a:pt x="53" y="8"/>
                  </a:cubicBezTo>
                  <a:cubicBezTo>
                    <a:pt x="78" y="8"/>
                    <a:pt x="98" y="29"/>
                    <a:pt x="98" y="53"/>
                  </a:cubicBezTo>
                  <a:cubicBezTo>
                    <a:pt x="98" y="70"/>
                    <a:pt x="89" y="85"/>
                    <a:pt x="75"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BE"/>
            </a:p>
          </p:txBody>
        </p:sp>
      </p:grpSp>
    </p:spTree>
    <p:extLst>
      <p:ext uri="{BB962C8B-B14F-4D97-AF65-F5344CB8AC3E}">
        <p14:creationId xmlns:p14="http://schemas.microsoft.com/office/powerpoint/2010/main" val="310609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CANADA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delivers the best ROI</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rPr>
              <a:t>Source: </a:t>
            </a: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hlinkClick r:id="rId3">
                  <a:extLst>
                    <a:ext uri="{A12FA001-AC4F-418D-AE19-62706E023703}">
                      <ahyp:hlinkClr xmlns:ahyp="http://schemas.microsoft.com/office/drawing/2018/hyperlinkcolor" val="tx"/>
                    </a:ext>
                  </a:extLst>
                </a:hlinkClick>
              </a:rPr>
              <a:t>Canadian Media Attribution Study</a:t>
            </a:r>
            <a:endPar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8" name="Rectangle 7">
            <a:extLst>
              <a:ext uri="{FF2B5EF4-FFF2-40B4-BE49-F238E27FC236}">
                <a16:creationId xmlns:a16="http://schemas.microsoft.com/office/drawing/2014/main" id="{6F906A65-23D6-4163-87BB-64DDDC1B4A47}"/>
              </a:ext>
            </a:extLst>
          </p:cNvPr>
          <p:cNvSpPr/>
          <p:nvPr/>
        </p:nvSpPr>
        <p:spPr>
          <a:xfrm>
            <a:off x="-1" y="1244600"/>
            <a:ext cx="9117419"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 Placeholder 2">
            <a:extLst>
              <a:ext uri="{FF2B5EF4-FFF2-40B4-BE49-F238E27FC236}">
                <a16:creationId xmlns:a16="http://schemas.microsoft.com/office/drawing/2014/main" id="{AEAF3E05-F5F3-4407-B4CA-7365C14E6C1E}"/>
              </a:ext>
            </a:extLst>
          </p:cNvPr>
          <p:cNvSpPr txBox="1">
            <a:spLocks/>
          </p:cNvSpPr>
          <p:nvPr/>
        </p:nvSpPr>
        <p:spPr>
          <a:xfrm>
            <a:off x="9480884" y="1168400"/>
            <a:ext cx="2377742" cy="4935535"/>
          </a:xfrm>
          <a:prstGeom prst="rect">
            <a:avLst/>
          </a:prstGeom>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800" b="1" dirty="0">
                <a:solidFill>
                  <a:schemeClr val="accent1"/>
                </a:solidFill>
              </a:rPr>
              <a:t>TV’s ROI </a:t>
            </a:r>
            <a:r>
              <a:rPr lang="en-GB" sz="2800" dirty="0"/>
              <a:t>is </a:t>
            </a:r>
            <a:br>
              <a:rPr lang="en-GB" sz="2800" dirty="0"/>
            </a:br>
            <a:r>
              <a:rPr lang="en-GB" sz="2800" b="1" dirty="0">
                <a:solidFill>
                  <a:schemeClr val="accent1"/>
                </a:solidFill>
              </a:rPr>
              <a:t>$14.34 </a:t>
            </a:r>
            <a:r>
              <a:rPr lang="en-GB" sz="2800" dirty="0"/>
              <a:t>for every dollar spent</a:t>
            </a:r>
          </a:p>
        </p:txBody>
      </p:sp>
      <p:graphicFrame>
        <p:nvGraphicFramePr>
          <p:cNvPr id="12" name="Chart 11">
            <a:extLst>
              <a:ext uri="{FF2B5EF4-FFF2-40B4-BE49-F238E27FC236}">
                <a16:creationId xmlns:a16="http://schemas.microsoft.com/office/drawing/2014/main" id="{60A84A72-B185-406B-A6CF-B4BF24CDC2E9}"/>
              </a:ext>
            </a:extLst>
          </p:cNvPr>
          <p:cNvGraphicFramePr/>
          <p:nvPr>
            <p:extLst>
              <p:ext uri="{D42A27DB-BD31-4B8C-83A1-F6EECF244321}">
                <p14:modId xmlns:p14="http://schemas.microsoft.com/office/powerpoint/2010/main" val="2546940171"/>
              </p:ext>
            </p:extLst>
          </p:nvPr>
        </p:nvGraphicFramePr>
        <p:xfrm>
          <a:off x="342899" y="1485900"/>
          <a:ext cx="8413751" cy="3554438"/>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descr="A picture containing object&#10;&#10;Description automatically generated">
            <a:extLst>
              <a:ext uri="{FF2B5EF4-FFF2-40B4-BE49-F238E27FC236}">
                <a16:creationId xmlns:a16="http://schemas.microsoft.com/office/drawing/2014/main" id="{698245BB-DB8B-4D44-8801-70C8519059A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15301" y="5196136"/>
            <a:ext cx="589748" cy="563081"/>
          </a:xfrm>
          <a:prstGeom prst="rect">
            <a:avLst/>
          </a:prstGeom>
        </p:spPr>
      </p:pic>
      <p:pic>
        <p:nvPicPr>
          <p:cNvPr id="14" name="Picture 13">
            <a:extLst>
              <a:ext uri="{FF2B5EF4-FFF2-40B4-BE49-F238E27FC236}">
                <a16:creationId xmlns:a16="http://schemas.microsoft.com/office/drawing/2014/main" id="{B85E2CC0-E2EE-42BC-92CF-C3C75F86F41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898681" y="5211121"/>
            <a:ext cx="852092" cy="510779"/>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51241FFE-B625-4852-A4AE-B50ACB703A96}"/>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200477" y="5157312"/>
            <a:ext cx="572340" cy="561923"/>
          </a:xfrm>
          <a:prstGeom prst="rect">
            <a:avLst/>
          </a:prstGeom>
        </p:spPr>
      </p:pic>
      <p:pic>
        <p:nvPicPr>
          <p:cNvPr id="16" name="Picture 15">
            <a:extLst>
              <a:ext uri="{FF2B5EF4-FFF2-40B4-BE49-F238E27FC236}">
                <a16:creationId xmlns:a16="http://schemas.microsoft.com/office/drawing/2014/main" id="{9001B537-E08D-48A5-94D4-D4D33334B2F3}"/>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77021" y="5182340"/>
            <a:ext cx="331336" cy="56833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A924B368-D217-4D7A-96B2-FD5AB9BAA599}"/>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510765" y="5248566"/>
            <a:ext cx="738259" cy="502113"/>
          </a:xfrm>
          <a:prstGeom prst="rect">
            <a:avLst/>
          </a:prstGeom>
        </p:spPr>
      </p:pic>
      <p:pic>
        <p:nvPicPr>
          <p:cNvPr id="18" name="Picture 17">
            <a:extLst>
              <a:ext uri="{FF2B5EF4-FFF2-40B4-BE49-F238E27FC236}">
                <a16:creationId xmlns:a16="http://schemas.microsoft.com/office/drawing/2014/main" id="{29294261-EEFA-4BC0-9D10-0C19D8AF4592}"/>
              </a:ext>
            </a:extLst>
          </p:cNvPr>
          <p:cNvPicPr>
            <a:picLocks noChangeAspect="1"/>
          </p:cNvPicPr>
          <p:nvPr/>
        </p:nvPicPr>
        <p:blipFill>
          <a:blip r:embed="rId15">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677256" y="5219786"/>
            <a:ext cx="697791" cy="502114"/>
          </a:xfrm>
          <a:prstGeom prst="rect">
            <a:avLst/>
          </a:prstGeom>
        </p:spPr>
      </p:pic>
      <p:pic>
        <p:nvPicPr>
          <p:cNvPr id="26" name="Picture 25">
            <a:extLst>
              <a:ext uri="{FF2B5EF4-FFF2-40B4-BE49-F238E27FC236}">
                <a16:creationId xmlns:a16="http://schemas.microsoft.com/office/drawing/2014/main" id="{06A8E5A7-B4D8-4EF5-9638-7FA15C288CA2}"/>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76221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C20B3-B3CD-4692-B8C6-A52DF2972CCD}"/>
              </a:ext>
            </a:extLst>
          </p:cNvPr>
          <p:cNvSpPr>
            <a:spLocks noGrp="1"/>
          </p:cNvSpPr>
          <p:nvPr>
            <p:ph type="body" sz="quarter" idx="12"/>
          </p:nvPr>
        </p:nvSpPr>
        <p:spPr/>
        <p:txBody>
          <a:bodyPr/>
          <a:lstStyle/>
          <a:p>
            <a:r>
              <a:rPr lang="en-GB" dirty="0"/>
              <a:t>CANADA</a:t>
            </a:r>
            <a:endParaRPr lang="en-BE" dirty="0"/>
          </a:p>
        </p:txBody>
      </p:sp>
      <p:sp>
        <p:nvSpPr>
          <p:cNvPr id="6" name="Text Placeholder 1">
            <a:extLst>
              <a:ext uri="{FF2B5EF4-FFF2-40B4-BE49-F238E27FC236}">
                <a16:creationId xmlns:a16="http://schemas.microsoft.com/office/drawing/2014/main" id="{49CA69B3-C677-488F-A674-1F76A1877269}"/>
              </a:ext>
            </a:extLst>
          </p:cNvPr>
          <p:cNvSpPr txBox="1">
            <a:spLocks/>
          </p:cNvSpPr>
          <p:nvPr/>
        </p:nvSpPr>
        <p:spPr>
          <a:xfrm>
            <a:off x="342899" y="296073"/>
            <a:ext cx="11515727" cy="666453"/>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3600" b="1" kern="1200" spc="1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TV delivers the best ROI</a:t>
            </a:r>
            <a:endParaRPr lang="en-BE" b="0" dirty="0"/>
          </a:p>
        </p:txBody>
      </p:sp>
      <p:sp>
        <p:nvSpPr>
          <p:cNvPr id="11" name="ZoneTexte 25">
            <a:extLst>
              <a:ext uri="{FF2B5EF4-FFF2-40B4-BE49-F238E27FC236}">
                <a16:creationId xmlns:a16="http://schemas.microsoft.com/office/drawing/2014/main" id="{ED1EA24E-A11D-4AF8-B264-85A518B83815}"/>
              </a:ext>
            </a:extLst>
          </p:cNvPr>
          <p:cNvSpPr txBox="1"/>
          <p:nvPr/>
        </p:nvSpPr>
        <p:spPr>
          <a:xfrm>
            <a:off x="3660798" y="6358254"/>
            <a:ext cx="69184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rPr>
              <a:t>Source: </a:t>
            </a:r>
            <a:r>
              <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hlinkClick r:id="rId3">
                  <a:extLst>
                    <a:ext uri="{A12FA001-AC4F-418D-AE19-62706E023703}">
                      <ahyp:hlinkClr xmlns:ahyp="http://schemas.microsoft.com/office/drawing/2018/hyperlinkcolor" val="tx"/>
                    </a:ext>
                  </a:extLst>
                </a:hlinkClick>
              </a:rPr>
              <a:t>Canadian Media Attribution Study</a:t>
            </a:r>
            <a:endParaRPr kumimoji="0" lang="en-CA" sz="1000" b="0" i="1" u="none" strike="noStrike" kern="1200" cap="none" spc="0" normalizeH="0" baseline="0" noProof="0" dirty="0">
              <a:ln>
                <a:noFill/>
              </a:ln>
              <a:solidFill>
                <a:schemeClr val="tx1">
                  <a:lumMod val="50000"/>
                  <a:lumOff val="50000"/>
                </a:schemeClr>
              </a:solidFill>
              <a:effectLst/>
              <a:uLnTx/>
              <a:uFillTx/>
              <a:ea typeface="+mn-ea"/>
              <a:cs typeface="+mn-cs"/>
            </a:endParaRPr>
          </a:p>
        </p:txBody>
      </p:sp>
      <p:sp>
        <p:nvSpPr>
          <p:cNvPr id="8" name="Rectangle 7">
            <a:extLst>
              <a:ext uri="{FF2B5EF4-FFF2-40B4-BE49-F238E27FC236}">
                <a16:creationId xmlns:a16="http://schemas.microsoft.com/office/drawing/2014/main" id="{6F906A65-23D6-4163-87BB-64DDDC1B4A47}"/>
              </a:ext>
            </a:extLst>
          </p:cNvPr>
          <p:cNvSpPr/>
          <p:nvPr/>
        </p:nvSpPr>
        <p:spPr>
          <a:xfrm>
            <a:off x="-1" y="1244600"/>
            <a:ext cx="9117419" cy="485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 Placeholder 2">
            <a:extLst>
              <a:ext uri="{FF2B5EF4-FFF2-40B4-BE49-F238E27FC236}">
                <a16:creationId xmlns:a16="http://schemas.microsoft.com/office/drawing/2014/main" id="{AEAF3E05-F5F3-4407-B4CA-7365C14E6C1E}"/>
              </a:ext>
            </a:extLst>
          </p:cNvPr>
          <p:cNvSpPr txBox="1">
            <a:spLocks/>
          </p:cNvSpPr>
          <p:nvPr/>
        </p:nvSpPr>
        <p:spPr>
          <a:xfrm>
            <a:off x="9480884" y="1168400"/>
            <a:ext cx="2377742" cy="4935535"/>
          </a:xfrm>
          <a:prstGeom prst="rect">
            <a:avLst/>
          </a:prstGeom>
        </p:spPr>
        <p:txBody>
          <a:bodyPr anchor="ct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2800" dirty="0"/>
              <a:t>In the </a:t>
            </a:r>
            <a:br>
              <a:rPr lang="en-GB" sz="2800" dirty="0"/>
            </a:br>
            <a:r>
              <a:rPr lang="en-GB" sz="2800" b="1" dirty="0">
                <a:solidFill>
                  <a:schemeClr val="accent1"/>
                </a:solidFill>
              </a:rPr>
              <a:t>long</a:t>
            </a:r>
            <a:r>
              <a:rPr lang="en-BE" sz="2800" b="1" dirty="0">
                <a:solidFill>
                  <a:schemeClr val="accent1"/>
                </a:solidFill>
              </a:rPr>
              <a:t>-</a:t>
            </a:r>
            <a:r>
              <a:rPr lang="en-GB" sz="2800" b="1" dirty="0">
                <a:solidFill>
                  <a:schemeClr val="accent1"/>
                </a:solidFill>
              </a:rPr>
              <a:t>term, </a:t>
            </a:r>
            <a:br>
              <a:rPr lang="en-GB" sz="2800" b="1" dirty="0">
                <a:solidFill>
                  <a:schemeClr val="accent1"/>
                </a:solidFill>
              </a:rPr>
            </a:br>
            <a:r>
              <a:rPr lang="en-GB" sz="2800" b="1" dirty="0">
                <a:solidFill>
                  <a:schemeClr val="accent1"/>
                </a:solidFill>
              </a:rPr>
              <a:t>TV’s ROI </a:t>
            </a:r>
            <a:r>
              <a:rPr lang="en-GB" sz="2800" dirty="0"/>
              <a:t>grows to </a:t>
            </a:r>
            <a:r>
              <a:rPr lang="en-GB" sz="2800" b="1" dirty="0">
                <a:solidFill>
                  <a:schemeClr val="accent1"/>
                </a:solidFill>
              </a:rPr>
              <a:t>$23.40</a:t>
            </a:r>
          </a:p>
        </p:txBody>
      </p:sp>
      <p:pic>
        <p:nvPicPr>
          <p:cNvPr id="13" name="Picture 12" descr="A picture containing object&#10;&#10;Description automatically generated">
            <a:extLst>
              <a:ext uri="{FF2B5EF4-FFF2-40B4-BE49-F238E27FC236}">
                <a16:creationId xmlns:a16="http://schemas.microsoft.com/office/drawing/2014/main" id="{698245BB-DB8B-4D44-8801-70C8519059A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51315" y="5196136"/>
            <a:ext cx="589748" cy="563081"/>
          </a:xfrm>
          <a:prstGeom prst="rect">
            <a:avLst/>
          </a:prstGeom>
        </p:spPr>
      </p:pic>
      <p:pic>
        <p:nvPicPr>
          <p:cNvPr id="14" name="Picture 13">
            <a:extLst>
              <a:ext uri="{FF2B5EF4-FFF2-40B4-BE49-F238E27FC236}">
                <a16:creationId xmlns:a16="http://schemas.microsoft.com/office/drawing/2014/main" id="{B85E2CC0-E2EE-42BC-92CF-C3C75F86F41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05532" y="5211121"/>
            <a:ext cx="852092" cy="510779"/>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51241FFE-B625-4852-A4AE-B50ACB703A9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22093" y="5157312"/>
            <a:ext cx="572340" cy="561923"/>
          </a:xfrm>
          <a:prstGeom prst="rect">
            <a:avLst/>
          </a:prstGeom>
        </p:spPr>
      </p:pic>
      <p:pic>
        <p:nvPicPr>
          <p:cNvPr id="16" name="Picture 15">
            <a:extLst>
              <a:ext uri="{FF2B5EF4-FFF2-40B4-BE49-F238E27FC236}">
                <a16:creationId xmlns:a16="http://schemas.microsoft.com/office/drawing/2014/main" id="{9001B537-E08D-48A5-94D4-D4D33334B2F3}"/>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108288" y="5182340"/>
            <a:ext cx="331336" cy="56833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A924B368-D217-4D7A-96B2-FD5AB9BAA599}"/>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300261" y="5248566"/>
            <a:ext cx="738259" cy="502113"/>
          </a:xfrm>
          <a:prstGeom prst="rect">
            <a:avLst/>
          </a:prstGeom>
        </p:spPr>
      </p:pic>
      <p:graphicFrame>
        <p:nvGraphicFramePr>
          <p:cNvPr id="21" name="Chart 20">
            <a:extLst>
              <a:ext uri="{FF2B5EF4-FFF2-40B4-BE49-F238E27FC236}">
                <a16:creationId xmlns:a16="http://schemas.microsoft.com/office/drawing/2014/main" id="{4D3858F5-3DB5-46A8-B842-E3CC5F03518B}"/>
              </a:ext>
            </a:extLst>
          </p:cNvPr>
          <p:cNvGraphicFramePr/>
          <p:nvPr>
            <p:extLst>
              <p:ext uri="{D42A27DB-BD31-4B8C-83A1-F6EECF244321}">
                <p14:modId xmlns:p14="http://schemas.microsoft.com/office/powerpoint/2010/main" val="2287715568"/>
              </p:ext>
            </p:extLst>
          </p:nvPr>
        </p:nvGraphicFramePr>
        <p:xfrm>
          <a:off x="342898" y="1550504"/>
          <a:ext cx="8413751" cy="3362471"/>
        </p:xfrm>
        <a:graphic>
          <a:graphicData uri="http://schemas.openxmlformats.org/drawingml/2006/chart">
            <c:chart xmlns:c="http://schemas.openxmlformats.org/drawingml/2006/chart" xmlns:r="http://schemas.openxmlformats.org/officeDocument/2006/relationships" r:id="rId14"/>
          </a:graphicData>
        </a:graphic>
      </p:graphicFrame>
      <p:pic>
        <p:nvPicPr>
          <p:cNvPr id="22" name="Picture 21">
            <a:extLst>
              <a:ext uri="{FF2B5EF4-FFF2-40B4-BE49-F238E27FC236}">
                <a16:creationId xmlns:a16="http://schemas.microsoft.com/office/drawing/2014/main" id="{CCD38F12-6C38-4611-B690-27F7A2097846}"/>
              </a:ext>
            </a:extLst>
          </p:cNvPr>
          <p:cNvPicPr>
            <a:picLocks noChangeAspect="1"/>
          </p:cNvPicPr>
          <p:nvPr/>
        </p:nvPicPr>
        <p:blipFill>
          <a:blip r:embed="rId15">
            <a:extLst>
              <a:ext uri="{BEBA8EAE-BF5A-486C-A8C5-ECC9F3942E4B}">
                <a14:imgProps xmlns:a14="http://schemas.microsoft.com/office/drawing/2010/main">
                  <a14:imgLayer r:embed="rId1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677256" y="5219786"/>
            <a:ext cx="697791" cy="502114"/>
          </a:xfrm>
          <a:prstGeom prst="rect">
            <a:avLst/>
          </a:prstGeom>
        </p:spPr>
      </p:pic>
      <p:sp>
        <p:nvSpPr>
          <p:cNvPr id="23" name="Text Placeholder 2">
            <a:extLst>
              <a:ext uri="{FF2B5EF4-FFF2-40B4-BE49-F238E27FC236}">
                <a16:creationId xmlns:a16="http://schemas.microsoft.com/office/drawing/2014/main" id="{7BCCE92B-1C56-4659-987C-BBE153BD47A6}"/>
              </a:ext>
            </a:extLst>
          </p:cNvPr>
          <p:cNvSpPr txBox="1">
            <a:spLocks/>
          </p:cNvSpPr>
          <p:nvPr/>
        </p:nvSpPr>
        <p:spPr>
          <a:xfrm>
            <a:off x="320397"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TV</a:t>
            </a:r>
          </a:p>
        </p:txBody>
      </p:sp>
      <p:sp>
        <p:nvSpPr>
          <p:cNvPr id="24" name="Text Placeholder 2">
            <a:extLst>
              <a:ext uri="{FF2B5EF4-FFF2-40B4-BE49-F238E27FC236}">
                <a16:creationId xmlns:a16="http://schemas.microsoft.com/office/drawing/2014/main" id="{63C2DC5A-F0D0-4F4C-996D-D16989E8DD0D}"/>
              </a:ext>
            </a:extLst>
          </p:cNvPr>
          <p:cNvSpPr txBox="1">
            <a:spLocks/>
          </p:cNvSpPr>
          <p:nvPr/>
        </p:nvSpPr>
        <p:spPr>
          <a:xfrm>
            <a:off x="1727722"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Display &amp; Other</a:t>
            </a:r>
          </a:p>
        </p:txBody>
      </p:sp>
      <p:sp>
        <p:nvSpPr>
          <p:cNvPr id="25" name="Text Placeholder 2">
            <a:extLst>
              <a:ext uri="{FF2B5EF4-FFF2-40B4-BE49-F238E27FC236}">
                <a16:creationId xmlns:a16="http://schemas.microsoft.com/office/drawing/2014/main" id="{6CB1EA94-F42E-4B5F-AE90-477BB3872C06}"/>
              </a:ext>
            </a:extLst>
          </p:cNvPr>
          <p:cNvSpPr txBox="1">
            <a:spLocks/>
          </p:cNvSpPr>
          <p:nvPr/>
        </p:nvSpPr>
        <p:spPr>
          <a:xfrm>
            <a:off x="3135047"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Search</a:t>
            </a:r>
          </a:p>
        </p:txBody>
      </p:sp>
      <p:sp>
        <p:nvSpPr>
          <p:cNvPr id="26" name="Text Placeholder 2">
            <a:extLst>
              <a:ext uri="{FF2B5EF4-FFF2-40B4-BE49-F238E27FC236}">
                <a16:creationId xmlns:a16="http://schemas.microsoft.com/office/drawing/2014/main" id="{D252C55A-ACF9-4875-9471-E7A644D43B95}"/>
              </a:ext>
            </a:extLst>
          </p:cNvPr>
          <p:cNvSpPr txBox="1">
            <a:spLocks/>
          </p:cNvSpPr>
          <p:nvPr/>
        </p:nvSpPr>
        <p:spPr>
          <a:xfrm>
            <a:off x="4542372"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Social</a:t>
            </a:r>
          </a:p>
        </p:txBody>
      </p:sp>
      <p:sp>
        <p:nvSpPr>
          <p:cNvPr id="27" name="Text Placeholder 2">
            <a:extLst>
              <a:ext uri="{FF2B5EF4-FFF2-40B4-BE49-F238E27FC236}">
                <a16:creationId xmlns:a16="http://schemas.microsoft.com/office/drawing/2014/main" id="{350432AA-67B4-4096-BAE3-AC6A5E02EAFB}"/>
              </a:ext>
            </a:extLst>
          </p:cNvPr>
          <p:cNvSpPr txBox="1">
            <a:spLocks/>
          </p:cNvSpPr>
          <p:nvPr/>
        </p:nvSpPr>
        <p:spPr>
          <a:xfrm>
            <a:off x="5949697"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S</a:t>
            </a:r>
            <a:r>
              <a:rPr lang="en-BE" sz="1200" b="1" dirty="0" err="1"/>
              <a:t>hort</a:t>
            </a:r>
            <a:r>
              <a:rPr lang="en-BE" sz="1200" b="1" dirty="0"/>
              <a:t>-form video</a:t>
            </a:r>
            <a:endParaRPr lang="en-GB" sz="1200" b="1" dirty="0"/>
          </a:p>
        </p:txBody>
      </p:sp>
      <p:sp>
        <p:nvSpPr>
          <p:cNvPr id="28" name="Text Placeholder 2">
            <a:extLst>
              <a:ext uri="{FF2B5EF4-FFF2-40B4-BE49-F238E27FC236}">
                <a16:creationId xmlns:a16="http://schemas.microsoft.com/office/drawing/2014/main" id="{151F34C0-CE16-4D22-B275-B2CFA3A64791}"/>
              </a:ext>
            </a:extLst>
          </p:cNvPr>
          <p:cNvSpPr txBox="1">
            <a:spLocks/>
          </p:cNvSpPr>
          <p:nvPr/>
        </p:nvSpPr>
        <p:spPr>
          <a:xfrm>
            <a:off x="7357020" y="4769691"/>
            <a:ext cx="1440000" cy="276999"/>
          </a:xfrm>
          <a:prstGeom prst="rect">
            <a:avLst/>
          </a:prstGeom>
          <a:noFill/>
        </p:spPr>
        <p:txBody>
          <a:bodyPr>
            <a:spAutoFit/>
          </a:bodyPr>
          <a:lstStyle>
            <a:lvl1pPr marL="285750" indent="-285750" algn="l" defTabSz="914400" rtl="0" eaLnBrk="1" latinLnBrk="0" hangingPunct="1">
              <a:lnSpc>
                <a:spcPct val="100000"/>
              </a:lnSpc>
              <a:spcBef>
                <a:spcPts val="0"/>
              </a:spcBef>
              <a:spcAft>
                <a:spcPts val="600"/>
              </a:spcAft>
              <a:buFont typeface="Wingdings" panose="05000000000000000000" pitchFamily="2" charset="2"/>
              <a:buChar char="§"/>
              <a:defRPr sz="1500" b="0" kern="1200" spc="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GB" sz="1200" b="1" dirty="0"/>
              <a:t>Other Media</a:t>
            </a:r>
          </a:p>
        </p:txBody>
      </p:sp>
      <p:pic>
        <p:nvPicPr>
          <p:cNvPr id="29" name="Picture 28">
            <a:extLst>
              <a:ext uri="{FF2B5EF4-FFF2-40B4-BE49-F238E27FC236}">
                <a16:creationId xmlns:a16="http://schemas.microsoft.com/office/drawing/2014/main" id="{74B5BBAD-A035-4058-BB50-EB8B2F6576A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1346712" y="6189980"/>
            <a:ext cx="593651" cy="593651"/>
          </a:xfrm>
          <a:prstGeom prst="rect">
            <a:avLst/>
          </a:prstGeom>
        </p:spPr>
      </p:pic>
    </p:spTree>
    <p:extLst>
      <p:ext uri="{BB962C8B-B14F-4D97-AF65-F5344CB8AC3E}">
        <p14:creationId xmlns:p14="http://schemas.microsoft.com/office/powerpoint/2010/main" val="1339245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GUID" val="6d30b01d-08fc-4df9-901d-0a658563ef7f"/>
  <p:tag name="MIO_GUID" val="fbed920b-a68b-4ccc-bfe1-0af3bd51fd08"/>
  <p:tag name="MIO_UPDATE" val="True"/>
  <p:tag name="MIO_VERSION" val="09.09.2020 12:20:11"/>
  <p:tag name="MIO_DBID" val="2A77F5BF-A0DB-45A2-A071-4415AAC8E9CB"/>
  <p:tag name="MIO_LASTDOWNLOADED" val="18.09.2020 11:07:16"/>
  <p:tag name="MIO_OBJECTNAME" val="Säulendiagramm 3 Werte 4 Kat _rot"/>
  <p:tag name="MIO_LASTEDITORNAME" val="Yvonne Steiner"/>
</p:tagLst>
</file>

<file path=ppt/tags/tag2.xml><?xml version="1.0" encoding="utf-8"?>
<p:tagLst xmlns:a="http://schemas.openxmlformats.org/drawingml/2006/main" xmlns:r="http://schemas.openxmlformats.org/officeDocument/2006/relationships" xmlns:p="http://schemas.openxmlformats.org/presentationml/2006/main">
  <p:tag name="MIO_GUID" val="5bef56f6-5dfa-4509-9a7f-327aba775f36"/>
  <p:tag name="MIO_EKGUID" val="b22659fe-ad0e-4fc6-8895-b3e83b6d7c8a"/>
  <p:tag name="MIO_UPDATE" val="True"/>
  <p:tag name="MIO_VERSION" val="18.09.2020 16:07:02"/>
  <p:tag name="MIO_DBID" val="2A77F5BF-A0DB-45A2-A071-4415AAC8E9CB"/>
  <p:tag name="MIO_LASTDOWNLOADED" val="18.01.2021 14:31:08"/>
  <p:tag name="MIO_OBJECTNAME" val="Tabelle rot 01"/>
  <p:tag name="MIO_LASTEDITORNAME" val="Yvonne Steiner"/>
</p:tagLst>
</file>

<file path=ppt/tags/tag3.xml><?xml version="1.0" encoding="utf-8"?>
<p:tagLst xmlns:a="http://schemas.openxmlformats.org/drawingml/2006/main" xmlns:r="http://schemas.openxmlformats.org/officeDocument/2006/relationships" xmlns:p="http://schemas.openxmlformats.org/presentationml/2006/main">
  <p:tag name="MIO_GUID" val="5bef56f6-5dfa-4509-9a7f-327aba775f36"/>
  <p:tag name="MIO_EKGUID" val="b22659fe-ad0e-4fc6-8895-b3e83b6d7c8a"/>
  <p:tag name="MIO_UPDATE" val="True"/>
  <p:tag name="MIO_VERSION" val="18.09.2020 16:07:02"/>
  <p:tag name="MIO_DBID" val="2A77F5BF-A0DB-45A2-A071-4415AAC8E9CB"/>
  <p:tag name="MIO_LASTDOWNLOADED" val="18.01.2021 14:30:50"/>
  <p:tag name="MIO_OBJECTNAME" val="Tabelle rot 01"/>
  <p:tag name="MIO_LASTEDITORNAME" val="Yvonne Steiner"/>
</p:tagLst>
</file>

<file path=ppt/tags/tag4.xml><?xml version="1.0" encoding="utf-8"?>
<p:tagLst xmlns:a="http://schemas.openxmlformats.org/drawingml/2006/main" xmlns:r="http://schemas.openxmlformats.org/officeDocument/2006/relationships" xmlns:p="http://schemas.openxmlformats.org/presentationml/2006/main">
  <p:tag name="MIO_GUID" val="c40ee789-2b62-4761-947f-9386d1c802d6"/>
  <p:tag name="MIO_EKGUID" val="cae299b5-e3ed-440d-8279-6452769b3f1e"/>
  <p:tag name="MIO_UPDATE" val="True"/>
  <p:tag name="MIO_VERSION" val="03.07.2019 12:13:45"/>
  <p:tag name="MIO_DBID" val="2A77F5BF-A0DB-45A2-A071-4415AAC8E9CB"/>
  <p:tag name="MIO_LASTDOWNLOADED" val="15.07.2020 10:39:07"/>
  <p:tag name="MIO_OBJECTNAME" val="Chart"/>
  <p:tag name="MIO_LASTEDITORNAME" val="empower enterprise"/>
</p:tagLst>
</file>

<file path=ppt/theme/theme1.xml><?xml version="1.0" encoding="utf-8"?>
<a:theme xmlns:a="http://schemas.openxmlformats.org/drawingml/2006/main" name="Office Theme">
  <a:themeElements>
    <a:clrScheme name="Custom 4">
      <a:dk1>
        <a:srgbClr val="1F2025"/>
      </a:dk1>
      <a:lt1>
        <a:srgbClr val="E6E7EA"/>
      </a:lt1>
      <a:dk2>
        <a:srgbClr val="5F5F5F"/>
      </a:dk2>
      <a:lt2>
        <a:srgbClr val="FFFFFF"/>
      </a:lt2>
      <a:accent1>
        <a:srgbClr val="44C8F5"/>
      </a:accent1>
      <a:accent2>
        <a:srgbClr val="FF3399"/>
      </a:accent2>
      <a:accent3>
        <a:srgbClr val="79E4AA"/>
      </a:accent3>
      <a:accent4>
        <a:srgbClr val="B2C92B"/>
      </a:accent4>
      <a:accent5>
        <a:srgbClr val="3C55E7"/>
      </a:accent5>
      <a:accent6>
        <a:srgbClr val="990099"/>
      </a:accent6>
      <a:hlink>
        <a:srgbClr val="3C55E7"/>
      </a:hlink>
      <a:folHlink>
        <a:srgbClr val="3C55E7"/>
      </a:folHlink>
    </a:clrScheme>
    <a:fontScheme name="GTVG">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24953</TotalTime>
  <Words>4595</Words>
  <Application>Microsoft Office PowerPoint</Application>
  <PresentationFormat>Widescreen</PresentationFormat>
  <Paragraphs>629</Paragraphs>
  <Slides>45</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Wingdings 3</vt:lpstr>
      <vt:lpstr>Ubuntu</vt:lpstr>
      <vt:lpstr>Calibri</vt:lpstr>
      <vt:lpstr>Wingdings</vt:lpstr>
      <vt:lpstr>Titillium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Paulina Kott - egta</dc:creator>
  <cp:lastModifiedBy>Paulina Kott - egta</cp:lastModifiedBy>
  <cp:revision>2392</cp:revision>
  <cp:lastPrinted>2021-04-22T13:08:15Z</cp:lastPrinted>
  <dcterms:created xsi:type="dcterms:W3CDTF">2017-06-30T13:14:24Z</dcterms:created>
  <dcterms:modified xsi:type="dcterms:W3CDTF">2021-04-29T10:43:56Z</dcterms:modified>
</cp:coreProperties>
</file>